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46"/>
  </p:notesMasterIdLst>
  <p:handoutMasterIdLst>
    <p:handoutMasterId r:id="rId47"/>
  </p:handoutMasterIdLst>
  <p:sldIdLst>
    <p:sldId id="624" r:id="rId2"/>
    <p:sldId id="256" r:id="rId3"/>
    <p:sldId id="573" r:id="rId4"/>
    <p:sldId id="603" r:id="rId5"/>
    <p:sldId id="364" r:id="rId6"/>
    <p:sldId id="617" r:id="rId7"/>
    <p:sldId id="616" r:id="rId8"/>
    <p:sldId id="575" r:id="rId9"/>
    <p:sldId id="619" r:id="rId10"/>
    <p:sldId id="515" r:id="rId11"/>
    <p:sldId id="557" r:id="rId12"/>
    <p:sldId id="523" r:id="rId13"/>
    <p:sldId id="496" r:id="rId14"/>
    <p:sldId id="558" r:id="rId15"/>
    <p:sldId id="457" r:id="rId16"/>
    <p:sldId id="425" r:id="rId17"/>
    <p:sldId id="563" r:id="rId18"/>
    <p:sldId id="613" r:id="rId19"/>
    <p:sldId id="544" r:id="rId20"/>
    <p:sldId id="560" r:id="rId21"/>
    <p:sldId id="442" r:id="rId22"/>
    <p:sldId id="446" r:id="rId23"/>
    <p:sldId id="426" r:id="rId24"/>
    <p:sldId id="297" r:id="rId25"/>
    <p:sldId id="464" r:id="rId26"/>
    <p:sldId id="564" r:id="rId27"/>
    <p:sldId id="447" r:id="rId28"/>
    <p:sldId id="434" r:id="rId29"/>
    <p:sldId id="596" r:id="rId30"/>
    <p:sldId id="294" r:id="rId31"/>
    <p:sldId id="511" r:id="rId32"/>
    <p:sldId id="466" r:id="rId33"/>
    <p:sldId id="398" r:id="rId34"/>
    <p:sldId id="508" r:id="rId35"/>
    <p:sldId id="525" r:id="rId36"/>
    <p:sldId id="524" r:id="rId37"/>
    <p:sldId id="569" r:id="rId38"/>
    <p:sldId id="456" r:id="rId39"/>
    <p:sldId id="439" r:id="rId40"/>
    <p:sldId id="621" r:id="rId41"/>
    <p:sldId id="623" r:id="rId42"/>
    <p:sldId id="486" r:id="rId43"/>
    <p:sldId id="521" r:id="rId44"/>
    <p:sldId id="263" r:id="rId45"/>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885C3C4-13FF-45BC-BF09-3D85149036DA}">
          <p14:sldIdLst>
            <p14:sldId id="624"/>
            <p14:sldId id="256"/>
            <p14:sldId id="573"/>
            <p14:sldId id="603"/>
            <p14:sldId id="364"/>
            <p14:sldId id="617"/>
            <p14:sldId id="616"/>
            <p14:sldId id="575"/>
            <p14:sldId id="619"/>
            <p14:sldId id="515"/>
            <p14:sldId id="557"/>
            <p14:sldId id="523"/>
            <p14:sldId id="496"/>
            <p14:sldId id="558"/>
            <p14:sldId id="457"/>
            <p14:sldId id="425"/>
            <p14:sldId id="563"/>
            <p14:sldId id="613"/>
            <p14:sldId id="544"/>
            <p14:sldId id="560"/>
            <p14:sldId id="442"/>
            <p14:sldId id="446"/>
            <p14:sldId id="426"/>
            <p14:sldId id="297"/>
            <p14:sldId id="464"/>
            <p14:sldId id="564"/>
            <p14:sldId id="447"/>
            <p14:sldId id="434"/>
            <p14:sldId id="596"/>
            <p14:sldId id="294"/>
            <p14:sldId id="511"/>
            <p14:sldId id="466"/>
            <p14:sldId id="398"/>
            <p14:sldId id="508"/>
            <p14:sldId id="525"/>
            <p14:sldId id="524"/>
            <p14:sldId id="569"/>
            <p14:sldId id="456"/>
            <p14:sldId id="439"/>
            <p14:sldId id="621"/>
            <p14:sldId id="623"/>
            <p14:sldId id="486"/>
            <p14:sldId id="521"/>
            <p14:sldId id="26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2" autoAdjust="0"/>
    <p:restoredTop sz="94943" autoAdjust="0"/>
  </p:normalViewPr>
  <p:slideViewPr>
    <p:cSldViewPr>
      <p:cViewPr varScale="1">
        <p:scale>
          <a:sx n="123" d="100"/>
          <a:sy n="123" d="100"/>
        </p:scale>
        <p:origin x="-1272" y="-10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a:t>Libraries Distributed/Year</a:t>
            </a:r>
          </a:p>
        </c:rich>
      </c:tx>
      <c:layout>
        <c:manualLayout>
          <c:xMode val="edge"/>
          <c:yMode val="edge"/>
          <c:x val="0.29711571379664498"/>
          <c:y val="0.89599644270354528"/>
        </c:manualLayout>
      </c:layout>
      <c:overlay val="0"/>
    </c:title>
    <c:autoTitleDeleted val="0"/>
    <c:plotArea>
      <c:layout>
        <c:manualLayout>
          <c:layoutTarget val="inner"/>
          <c:xMode val="edge"/>
          <c:yMode val="edge"/>
          <c:x val="9.3208661417322841E-2"/>
          <c:y val="0.13818138214956632"/>
          <c:w val="0.82828568983224937"/>
          <c:h val="0.6244343891402715"/>
        </c:manualLayout>
      </c:layout>
      <c:barChart>
        <c:barDir val="col"/>
        <c:grouping val="stacked"/>
        <c:varyColors val="0"/>
        <c:ser>
          <c:idx val="0"/>
          <c:order val="0"/>
          <c:invertIfNegative val="0"/>
          <c:cat>
            <c:strRef>
              <c:f>Sheet1!$B$1:$Y$1</c:f>
              <c:strCache>
                <c:ptCount val="24"/>
                <c:pt idx="0">
                  <c:v>'88</c:v>
                </c:pt>
                <c:pt idx="1">
                  <c:v>'89</c:v>
                </c:pt>
                <c:pt idx="2">
                  <c:v>'90</c:v>
                </c:pt>
                <c:pt idx="3">
                  <c:v>'91</c:v>
                </c:pt>
                <c:pt idx="4">
                  <c:v>'92</c:v>
                </c:pt>
                <c:pt idx="5">
                  <c:v>'93</c:v>
                </c:pt>
                <c:pt idx="6">
                  <c:v>'94</c:v>
                </c:pt>
                <c:pt idx="7">
                  <c:v>'95</c:v>
                </c:pt>
                <c:pt idx="8">
                  <c:v>'96</c:v>
                </c:pt>
                <c:pt idx="9">
                  <c:v>'97</c:v>
                </c:pt>
                <c:pt idx="10">
                  <c:v>'98</c:v>
                </c:pt>
                <c:pt idx="11">
                  <c:v>'99</c:v>
                </c:pt>
                <c:pt idx="12">
                  <c:v>'00</c:v>
                </c:pt>
                <c:pt idx="13">
                  <c:v>'01</c:v>
                </c:pt>
                <c:pt idx="14">
                  <c:v>'02</c:v>
                </c:pt>
                <c:pt idx="15">
                  <c:v>'03</c:v>
                </c:pt>
                <c:pt idx="16">
                  <c:v>'04</c:v>
                </c:pt>
                <c:pt idx="17">
                  <c:v>'05</c:v>
                </c:pt>
                <c:pt idx="18">
                  <c:v>'06</c:v>
                </c:pt>
                <c:pt idx="19">
                  <c:v>7</c:v>
                </c:pt>
                <c:pt idx="20">
                  <c:v>'08</c:v>
                </c:pt>
                <c:pt idx="21">
                  <c:v>09</c:v>
                </c:pt>
                <c:pt idx="22">
                  <c:v>'10</c:v>
                </c:pt>
                <c:pt idx="23">
                  <c:v>'11</c:v>
                </c:pt>
              </c:strCache>
            </c:strRef>
          </c:cat>
          <c:val>
            <c:numRef>
              <c:f>Sheet1!$B$2:$Y$2</c:f>
              <c:numCache>
                <c:formatCode>General</c:formatCode>
                <c:ptCount val="24"/>
                <c:pt idx="0">
                  <c:v>1288</c:v>
                </c:pt>
                <c:pt idx="1">
                  <c:v>1527</c:v>
                </c:pt>
                <c:pt idx="2">
                  <c:v>1679</c:v>
                </c:pt>
                <c:pt idx="3">
                  <c:v>1980</c:v>
                </c:pt>
                <c:pt idx="4">
                  <c:v>2206</c:v>
                </c:pt>
                <c:pt idx="5">
                  <c:v>2238</c:v>
                </c:pt>
                <c:pt idx="6">
                  <c:v>3699</c:v>
                </c:pt>
                <c:pt idx="7">
                  <c:v>3546</c:v>
                </c:pt>
                <c:pt idx="8">
                  <c:v>3190</c:v>
                </c:pt>
                <c:pt idx="9">
                  <c:v>3074</c:v>
                </c:pt>
                <c:pt idx="10">
                  <c:v>3090</c:v>
                </c:pt>
                <c:pt idx="11">
                  <c:v>3462</c:v>
                </c:pt>
                <c:pt idx="12">
                  <c:v>3139</c:v>
                </c:pt>
                <c:pt idx="13">
                  <c:v>2795</c:v>
                </c:pt>
                <c:pt idx="14">
                  <c:v>3177</c:v>
                </c:pt>
                <c:pt idx="15">
                  <c:v>3458</c:v>
                </c:pt>
                <c:pt idx="16">
                  <c:v>3832</c:v>
                </c:pt>
                <c:pt idx="17">
                  <c:v>3955</c:v>
                </c:pt>
                <c:pt idx="18">
                  <c:v>4446</c:v>
                </c:pt>
                <c:pt idx="19">
                  <c:v>4547</c:v>
                </c:pt>
                <c:pt idx="20">
                  <c:v>4517</c:v>
                </c:pt>
                <c:pt idx="21">
                  <c:v>4689</c:v>
                </c:pt>
                <c:pt idx="22">
                  <c:v>4156</c:v>
                </c:pt>
                <c:pt idx="23">
                  <c:v>4159</c:v>
                </c:pt>
              </c:numCache>
            </c:numRef>
          </c:val>
        </c:ser>
        <c:dLbls>
          <c:showLegendKey val="0"/>
          <c:showVal val="0"/>
          <c:showCatName val="0"/>
          <c:showSerName val="0"/>
          <c:showPercent val="0"/>
          <c:showBubbleSize val="0"/>
        </c:dLbls>
        <c:gapWidth val="150"/>
        <c:overlap val="100"/>
        <c:axId val="138760960"/>
        <c:axId val="138763648"/>
      </c:barChart>
      <c:catAx>
        <c:axId val="138760960"/>
        <c:scaling>
          <c:orientation val="minMax"/>
        </c:scaling>
        <c:delete val="0"/>
        <c:axPos val="b"/>
        <c:numFmt formatCode="General" sourceLinked="1"/>
        <c:majorTickMark val="out"/>
        <c:minorTickMark val="none"/>
        <c:tickLblPos val="nextTo"/>
        <c:txPr>
          <a:bodyPr rot="0" vert="horz" anchor="b" anchorCtr="1"/>
          <a:lstStyle/>
          <a:p>
            <a:pPr>
              <a:defRPr sz="1600" b="1"/>
            </a:pPr>
            <a:endParaRPr lang="en-US"/>
          </a:p>
        </c:txPr>
        <c:crossAx val="138763648"/>
        <c:crosses val="autoZero"/>
        <c:auto val="0"/>
        <c:lblAlgn val="ctr"/>
        <c:lblOffset val="100"/>
        <c:tickLblSkip val="2"/>
        <c:tickMarkSkip val="1"/>
        <c:noMultiLvlLbl val="0"/>
      </c:catAx>
      <c:valAx>
        <c:axId val="138763648"/>
        <c:scaling>
          <c:orientation val="minMax"/>
        </c:scaling>
        <c:delete val="0"/>
        <c:axPos val="l"/>
        <c:majorGridlines/>
        <c:numFmt formatCode="General" sourceLinked="1"/>
        <c:majorTickMark val="out"/>
        <c:minorTickMark val="none"/>
        <c:tickLblPos val="nextTo"/>
        <c:txPr>
          <a:bodyPr rot="0" vert="horz"/>
          <a:lstStyle/>
          <a:p>
            <a:pPr>
              <a:defRPr sz="1400" b="1">
                <a:latin typeface="Arial" pitchFamily="34" charset="0"/>
                <a:cs typeface="Arial" pitchFamily="34" charset="0"/>
              </a:defRPr>
            </a:pPr>
            <a:endParaRPr lang="en-US"/>
          </a:p>
        </c:txPr>
        <c:crossAx val="138760960"/>
        <c:crosses val="autoZero"/>
        <c:crossBetween val="between"/>
        <c:majorUnit val="1000"/>
      </c:valAx>
    </c:plotArea>
    <c:plotVisOnly val="1"/>
    <c:dispBlanksAs val="gap"/>
    <c:showDLblsOverMax val="0"/>
  </c:chart>
  <c:spPr>
    <a:effectLst>
      <a:glow rad="63500">
        <a:schemeClr val="accent1">
          <a:satMod val="175000"/>
          <a:alpha val="40000"/>
        </a:schemeClr>
      </a:glow>
    </a:effectLst>
  </c:spPr>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59F022E5-F4C8-40AD-990C-ABDB95A6A691}" type="datetimeFigureOut">
              <a:rPr lang="en-US" smtClean="0"/>
              <a:t>5/2/2012</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E390C359-560E-4A7B-B25E-1D5D313EBA1E}" type="slidenum">
              <a:rPr lang="en-US" smtClean="0"/>
              <a:t>‹#›</a:t>
            </a:fld>
            <a:endParaRPr lang="en-US"/>
          </a:p>
        </p:txBody>
      </p:sp>
    </p:spTree>
    <p:extLst>
      <p:ext uri="{BB962C8B-B14F-4D97-AF65-F5344CB8AC3E}">
        <p14:creationId xmlns:p14="http://schemas.microsoft.com/office/powerpoint/2010/main" val="76155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CD477A4C-E252-4A3E-B359-8D51E14E868B}" type="datetimeFigureOut">
              <a:rPr lang="en-US" smtClean="0"/>
              <a:t>5/2/2012</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74117E88-164B-4574-A645-2158462FAD7C}" type="slidenum">
              <a:rPr lang="en-US" smtClean="0"/>
              <a:t>‹#›</a:t>
            </a:fld>
            <a:endParaRPr lang="en-US"/>
          </a:p>
        </p:txBody>
      </p:sp>
    </p:spTree>
    <p:extLst>
      <p:ext uri="{BB962C8B-B14F-4D97-AF65-F5344CB8AC3E}">
        <p14:creationId xmlns:p14="http://schemas.microsoft.com/office/powerpoint/2010/main" val="3615491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brainyquote.com/quotes/quotes/d/donaldrums148142.html"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dsholder til diasbillede 1"/>
          <p:cNvSpPr>
            <a:spLocks noGrp="1" noRot="1" noChangeAspect="1" noTextEdit="1"/>
          </p:cNvSpPr>
          <p:nvPr>
            <p:ph type="sldImg"/>
          </p:nvPr>
        </p:nvSpPr>
        <p:spPr bwMode="auto">
          <a:noFill/>
          <a:ln>
            <a:solidFill>
              <a:srgbClr val="000000"/>
            </a:solidFill>
            <a:miter lim="800000"/>
            <a:headEnd/>
            <a:tailEnd/>
          </a:ln>
        </p:spPr>
      </p:sp>
      <p:sp>
        <p:nvSpPr>
          <p:cNvPr id="22531" name="Pladsholder til noter 2"/>
          <p:cNvSpPr>
            <a:spLocks noGrp="1"/>
          </p:cNvSpPr>
          <p:nvPr>
            <p:ph type="body" idx="1"/>
          </p:nvPr>
        </p:nvSpPr>
        <p:spPr bwMode="auto">
          <a:noFill/>
        </p:spPr>
        <p:txBody>
          <a:bodyPr/>
          <a:lstStyle/>
          <a:p>
            <a:pPr eaLnBrk="1" hangingPunct="1">
              <a:spcBef>
                <a:spcPct val="0"/>
              </a:spcBef>
            </a:pPr>
            <a:endParaRPr lang="en-US" dirty="0" smtClean="0">
              <a:ea typeface="ＭＳ Ｐゴシック" pitchFamily="-109" charset="-128"/>
            </a:endParaRPr>
          </a:p>
        </p:txBody>
      </p:sp>
      <p:sp>
        <p:nvSpPr>
          <p:cNvPr id="22532" name="Pladsholder til diasnummer 3"/>
          <p:cNvSpPr>
            <a:spLocks noGrp="1"/>
          </p:cNvSpPr>
          <p:nvPr>
            <p:ph type="sldNum" sz="quarter" idx="5"/>
          </p:nvPr>
        </p:nvSpPr>
        <p:spPr bwMode="auto">
          <a:noFill/>
          <a:ln>
            <a:miter lim="800000"/>
            <a:headEnd/>
            <a:tailEnd/>
          </a:ln>
        </p:spPr>
        <p:txBody>
          <a:bodyPr/>
          <a:lstStyle/>
          <a:p>
            <a:fld id="{BBA2030A-AEE0-47F1-88AB-D00B8DF005D8}" type="slidenum">
              <a:rPr lang="da-DK" smtClean="0"/>
              <a:pPr/>
              <a:t>3</a:t>
            </a:fld>
            <a:endParaRPr lang="da-DK"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r>
              <a:rPr lang="en-US" baseline="30000" dirty="0" smtClean="0"/>
              <a:t>nd</a:t>
            </a:r>
            <a:r>
              <a:rPr lang="en-US" dirty="0" smtClean="0"/>
              <a:t> bullet</a:t>
            </a:r>
            <a:r>
              <a:rPr lang="en-US" baseline="0" dirty="0" smtClean="0"/>
              <a:t> – more specifically</a:t>
            </a:r>
            <a:endParaRPr lang="en-US" dirty="0"/>
          </a:p>
        </p:txBody>
      </p:sp>
      <p:sp>
        <p:nvSpPr>
          <p:cNvPr id="4" name="Slide Number Placeholder 3"/>
          <p:cNvSpPr>
            <a:spLocks noGrp="1"/>
          </p:cNvSpPr>
          <p:nvPr>
            <p:ph type="sldNum" sz="quarter" idx="10"/>
          </p:nvPr>
        </p:nvSpPr>
        <p:spPr/>
        <p:txBody>
          <a:bodyPr/>
          <a:lstStyle/>
          <a:p>
            <a:fld id="{74117E88-164B-4574-A645-2158462FAD7C}" type="slidenum">
              <a:rPr lang="en-US" smtClean="0"/>
              <a:t>16</a:t>
            </a:fld>
            <a:endParaRPr lang="en-US"/>
          </a:p>
        </p:txBody>
      </p:sp>
    </p:spTree>
    <p:extLst>
      <p:ext uri="{BB962C8B-B14F-4D97-AF65-F5344CB8AC3E}">
        <p14:creationId xmlns:p14="http://schemas.microsoft.com/office/powerpoint/2010/main" val="2802802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ED6C8-9EFC-4BE7-B0D1-665714061967}" type="slidenum">
              <a:rPr lang="en-US"/>
              <a:pPr/>
              <a:t>17</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ED6C8-9EFC-4BE7-B0D1-665714061967}" type="slidenum">
              <a:rPr lang="en-US"/>
              <a:pPr/>
              <a:t>18</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F7328B-63BC-40E5-806F-5EE08B15BAE0}" type="slidenum">
              <a:rPr lang="en-US"/>
              <a:pPr/>
              <a:t>19</a:t>
            </a:fld>
            <a:endParaRPr lang="en-US"/>
          </a:p>
        </p:txBody>
      </p:sp>
      <p:sp>
        <p:nvSpPr>
          <p:cNvPr id="14338" name="Rectangle 2"/>
          <p:cNvSpPr>
            <a:spLocks noGrp="1" noRot="1" noChangeAspect="1" noChangeArrowheads="1" noTextEdit="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14339"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r>
              <a:rPr lang="en-US"/>
              <a:t>The basic form of the ‘correlation function’ – it can be viewed as a normalized ‘dot product’ or related to the cosine between the ‘angle’ between spectra when expressed as vectors. Optimal peak weighting can improve results somewhat at placing more emphasis on less common peaks (higher masses, for example, are more discriminating that lower masses for identification).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Score – what we get; confidence – what we want</a:t>
            </a:r>
          </a:p>
          <a:p>
            <a:r>
              <a:rPr lang="en-US" dirty="0" smtClean="0"/>
              <a:t>Even if experts are convinced – need way to convince others</a:t>
            </a:r>
          </a:p>
          <a:p>
            <a:r>
              <a:rPr lang="en-US" dirty="0" smtClean="0"/>
              <a:t>Reverend Thomas Bayes – 1702 - 1761</a:t>
            </a:r>
            <a:endParaRPr lang="en-US" dirty="0"/>
          </a:p>
        </p:txBody>
      </p:sp>
      <p:sp>
        <p:nvSpPr>
          <p:cNvPr id="4" name="Slide Number Placeholder 3"/>
          <p:cNvSpPr>
            <a:spLocks noGrp="1"/>
          </p:cNvSpPr>
          <p:nvPr>
            <p:ph type="sldNum" sz="quarter" idx="10"/>
          </p:nvPr>
        </p:nvSpPr>
        <p:spPr/>
        <p:txBody>
          <a:bodyPr/>
          <a:lstStyle/>
          <a:p>
            <a:fld id="{74117E88-164B-4574-A645-2158462FAD7C}" type="slidenum">
              <a:rPr lang="en-US" smtClean="0"/>
              <a:t>21</a:t>
            </a:fld>
            <a:endParaRPr lang="en-US"/>
          </a:p>
        </p:txBody>
      </p:sp>
    </p:spTree>
    <p:extLst>
      <p:ext uri="{BB962C8B-B14F-4D97-AF65-F5344CB8AC3E}">
        <p14:creationId xmlns:p14="http://schemas.microsoft.com/office/powerpoint/2010/main" val="2434383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-End – OK –</a:t>
            </a:r>
            <a:r>
              <a:rPr lang="en-US" baseline="0" dirty="0" smtClean="0"/>
              <a:t> now that we know how to express identification confidence, what do we want to identify</a:t>
            </a:r>
            <a:endParaRPr lang="en-US" dirty="0"/>
          </a:p>
        </p:txBody>
      </p:sp>
      <p:sp>
        <p:nvSpPr>
          <p:cNvPr id="4" name="Slide Number Placeholder 3"/>
          <p:cNvSpPr>
            <a:spLocks noGrp="1"/>
          </p:cNvSpPr>
          <p:nvPr>
            <p:ph type="sldNum" sz="quarter" idx="10"/>
          </p:nvPr>
        </p:nvSpPr>
        <p:spPr/>
        <p:txBody>
          <a:bodyPr/>
          <a:lstStyle/>
          <a:p>
            <a:fld id="{FFC03F69-519B-4DAB-91C2-1003FA1A081B}" type="slidenum">
              <a:rPr lang="en-US" smtClean="0"/>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2AE15C-8AE7-437E-A9DC-D7F53A0575B4}" type="slidenum">
              <a:rPr lang="en-US"/>
              <a:pPr/>
              <a:t>23</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r>
              <a:rPr lang="en-US" dirty="0" smtClean="0"/>
              <a:t>A more famous US gov’t library</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Sarin</a:t>
            </a:r>
            <a:r>
              <a:rPr lang="en-US" dirty="0" smtClean="0"/>
              <a:t> story, </a:t>
            </a:r>
            <a:r>
              <a:rPr lang="en-US" dirty="0" err="1" smtClean="0"/>
              <a:t>fulvene</a:t>
            </a:r>
            <a:r>
              <a:rPr lang="en-US" dirty="0" smtClean="0"/>
              <a:t>,</a:t>
            </a:r>
            <a:r>
              <a:rPr lang="en-US" baseline="0" dirty="0" smtClean="0"/>
              <a:t> plasma stories – need expert to find citations</a:t>
            </a:r>
            <a:endParaRPr lang="en-US" dirty="0"/>
          </a:p>
        </p:txBody>
      </p:sp>
      <p:sp>
        <p:nvSpPr>
          <p:cNvPr id="4" name="Slide Number Placeholder 3"/>
          <p:cNvSpPr>
            <a:spLocks noGrp="1"/>
          </p:cNvSpPr>
          <p:nvPr>
            <p:ph type="sldNum" sz="quarter" idx="10"/>
          </p:nvPr>
        </p:nvSpPr>
        <p:spPr/>
        <p:txBody>
          <a:bodyPr/>
          <a:lstStyle/>
          <a:p>
            <a:fld id="{74117E88-164B-4574-A645-2158462FAD7C}" type="slidenum">
              <a:rPr lang="en-US" smtClean="0"/>
              <a:t>24</a:t>
            </a:fld>
            <a:endParaRPr lang="en-US"/>
          </a:p>
        </p:txBody>
      </p:sp>
    </p:spTree>
    <p:extLst>
      <p:ext uri="{BB962C8B-B14F-4D97-AF65-F5344CB8AC3E}">
        <p14:creationId xmlns:p14="http://schemas.microsoft.com/office/powerpoint/2010/main" val="940707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Probability that a</a:t>
            </a:r>
            <a:r>
              <a:rPr lang="en-US" baseline="0" dirty="0" smtClean="0"/>
              <a:t> correct ID will yield high score – assume for now in library</a:t>
            </a:r>
            <a:endParaRPr lang="en-US" dirty="0"/>
          </a:p>
        </p:txBody>
      </p:sp>
      <p:sp>
        <p:nvSpPr>
          <p:cNvPr id="4" name="Slide Number Placeholder 3"/>
          <p:cNvSpPr>
            <a:spLocks noGrp="1"/>
          </p:cNvSpPr>
          <p:nvPr>
            <p:ph type="sldNum" sz="quarter" idx="10"/>
          </p:nvPr>
        </p:nvSpPr>
        <p:spPr/>
        <p:txBody>
          <a:bodyPr/>
          <a:lstStyle/>
          <a:p>
            <a:fld id="{74117E88-164B-4574-A645-2158462FAD7C}" type="slidenum">
              <a:rPr lang="en-US" smtClean="0"/>
              <a:t>25</a:t>
            </a:fld>
            <a:endParaRPr lang="en-US"/>
          </a:p>
        </p:txBody>
      </p:sp>
    </p:spTree>
    <p:extLst>
      <p:ext uri="{BB962C8B-B14F-4D97-AF65-F5344CB8AC3E}">
        <p14:creationId xmlns:p14="http://schemas.microsoft.com/office/powerpoint/2010/main" val="2426935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49F28-75CD-4BA1-BE43-ABB806546323}" type="slidenum">
              <a:rPr lang="en-US"/>
              <a:pPr/>
              <a:t>26</a:t>
            </a:fld>
            <a:endParaRPr lang="en-US"/>
          </a:p>
        </p:txBody>
      </p:sp>
      <p:sp>
        <p:nvSpPr>
          <p:cNvPr id="12290" name="Rectangle 2"/>
          <p:cNvSpPr>
            <a:spLocks noGrp="1" noRot="1" noChangeAspect="1" noChangeArrowheads="1" noTextEdit="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12291"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r>
              <a:rPr lang="en-US"/>
              <a:t>This shows instrument dependent variations for individual peaks. In this instrument, variability of abundance increased with increasing m/z ‘distance’ from the base peak. Variations of peaks at nearby m/z can be adequately described as a fixed fraction of the actual abundance. Other noise behavior is observed on other instruments or even under different analytical conditions.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79372B-6A45-4470-A8DB-7E63E232D8D8}" type="slidenum">
              <a:rPr lang="en-US"/>
              <a:pPr/>
              <a:t>4</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xfrm>
            <a:off x="917575" y="4415790"/>
            <a:ext cx="5046663" cy="4183380"/>
          </a:xfrm>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r>
              <a:rPr lang="en-US" dirty="0" smtClean="0"/>
              <a:t>Raphael </a:t>
            </a:r>
            <a:r>
              <a:rPr lang="en-US" dirty="0" err="1" smtClean="0"/>
              <a:t>Mechoulam</a:t>
            </a:r>
            <a:endParaRPr lang="en-US" dirty="0" smtClean="0"/>
          </a:p>
          <a:p>
            <a:endParaRPr lang="en-US" dirty="0"/>
          </a:p>
        </p:txBody>
      </p:sp>
      <p:sp>
        <p:nvSpPr>
          <p:cNvPr id="4" name="Slide Number Placeholder 3"/>
          <p:cNvSpPr>
            <a:spLocks noGrp="1"/>
          </p:cNvSpPr>
          <p:nvPr>
            <p:ph type="sldNum" sz="quarter" idx="10"/>
          </p:nvPr>
        </p:nvSpPr>
        <p:spPr/>
        <p:txBody>
          <a:bodyPr/>
          <a:lstStyle/>
          <a:p>
            <a:fld id="{74117E88-164B-4574-A645-2158462FAD7C}" type="slidenum">
              <a:rPr lang="en-US" smtClean="0"/>
              <a:t>27</a:t>
            </a:fld>
            <a:endParaRPr lang="en-US"/>
          </a:p>
        </p:txBody>
      </p:sp>
    </p:spTree>
    <p:extLst>
      <p:ext uri="{BB962C8B-B14F-4D97-AF65-F5344CB8AC3E}">
        <p14:creationId xmlns:p14="http://schemas.microsoft.com/office/powerpoint/2010/main" val="2789336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significant worry when analysis is confident may be present</a:t>
            </a:r>
          </a:p>
          <a:p>
            <a:r>
              <a:rPr lang="en-US" dirty="0" smtClean="0"/>
              <a:t>Prior probability – hire expert, variability</a:t>
            </a:r>
            <a:r>
              <a:rPr lang="en-US" baseline="0" dirty="0" smtClean="0"/>
              <a:t> – do much work, </a:t>
            </a:r>
            <a:r>
              <a:rPr lang="en-US" baseline="0" dirty="0" err="1" smtClean="0"/>
              <a:t>fp</a:t>
            </a:r>
            <a:r>
              <a:rPr lang="en-US" baseline="0" dirty="0" smtClean="0"/>
              <a:t> potential – too difficult</a:t>
            </a:r>
          </a:p>
          <a:p>
            <a:r>
              <a:rPr lang="en-US" baseline="0" dirty="0" smtClean="0"/>
              <a:t>If all imaginable compounds were equally likely to be present – we would be in trouble</a:t>
            </a:r>
            <a:endParaRPr lang="en-US" dirty="0"/>
          </a:p>
        </p:txBody>
      </p:sp>
      <p:sp>
        <p:nvSpPr>
          <p:cNvPr id="4" name="Slide Number Placeholder 3"/>
          <p:cNvSpPr>
            <a:spLocks noGrp="1"/>
          </p:cNvSpPr>
          <p:nvPr>
            <p:ph type="sldNum" sz="quarter" idx="10"/>
          </p:nvPr>
        </p:nvSpPr>
        <p:spPr/>
        <p:txBody>
          <a:bodyPr/>
          <a:lstStyle/>
          <a:p>
            <a:fld id="{74117E88-164B-4574-A645-2158462FAD7C}" type="slidenum">
              <a:rPr lang="en-US" smtClean="0"/>
              <a:t>30</a:t>
            </a:fld>
            <a:endParaRPr lang="en-US"/>
          </a:p>
        </p:txBody>
      </p:sp>
    </p:spTree>
    <p:extLst>
      <p:ext uri="{BB962C8B-B14F-4D97-AF65-F5344CB8AC3E}">
        <p14:creationId xmlns:p14="http://schemas.microsoft.com/office/powerpoint/2010/main" val="891859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FF0546-D72F-4670-BF42-B026B7F4689A}" type="slidenum">
              <a:rPr lang="en-US"/>
              <a:pPr/>
              <a:t>31</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Prior probability – hire expert, variability</a:t>
            </a:r>
            <a:r>
              <a:rPr lang="en-US" baseline="0" dirty="0" smtClean="0"/>
              <a:t> – do much work, </a:t>
            </a:r>
            <a:r>
              <a:rPr lang="en-US" baseline="0" dirty="0" err="1" smtClean="0"/>
              <a:t>fp</a:t>
            </a:r>
            <a:r>
              <a:rPr lang="en-US" baseline="0" dirty="0" smtClean="0"/>
              <a:t> potential – </a:t>
            </a:r>
            <a:r>
              <a:rPr lang="en-US" baseline="0" smtClean="0"/>
              <a:t>too difficult</a:t>
            </a:r>
            <a:endParaRPr lang="en-US"/>
          </a:p>
        </p:txBody>
      </p:sp>
      <p:sp>
        <p:nvSpPr>
          <p:cNvPr id="4" name="Slide Number Placeholder 3"/>
          <p:cNvSpPr>
            <a:spLocks noGrp="1"/>
          </p:cNvSpPr>
          <p:nvPr>
            <p:ph type="sldNum" sz="quarter" idx="10"/>
          </p:nvPr>
        </p:nvSpPr>
        <p:spPr/>
        <p:txBody>
          <a:bodyPr/>
          <a:lstStyle/>
          <a:p>
            <a:fld id="{74117E88-164B-4574-A645-2158462FAD7C}" type="slidenum">
              <a:rPr lang="en-US" smtClean="0"/>
              <a:t>32</a:t>
            </a:fld>
            <a:endParaRPr lang="en-US"/>
          </a:p>
        </p:txBody>
      </p:sp>
    </p:spTree>
    <p:extLst>
      <p:ext uri="{BB962C8B-B14F-4D97-AF65-F5344CB8AC3E}">
        <p14:creationId xmlns:p14="http://schemas.microsoft.com/office/powerpoint/2010/main" val="891859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Donald Rumsfeld</a:t>
            </a:r>
            <a:r>
              <a:rPr lang="en-US" baseline="0" dirty="0" smtClean="0"/>
              <a:t> inspired – </a:t>
            </a:r>
            <a:r>
              <a:rPr lang="en-US" baseline="0" dirty="0" err="1" smtClean="0"/>
              <a:t>feb</a:t>
            </a:r>
            <a:r>
              <a:rPr lang="en-US" baseline="0" dirty="0" smtClean="0"/>
              <a:t> 2002</a:t>
            </a:r>
          </a:p>
          <a:p>
            <a:r>
              <a:rPr lang="en-US" dirty="0"/>
              <a:t>There are known </a:t>
            </a:r>
            <a:r>
              <a:rPr lang="en-US" dirty="0" err="1"/>
              <a:t>knowns</a:t>
            </a:r>
            <a:r>
              <a:rPr lang="en-US" dirty="0"/>
              <a:t>. These are things we know that we know. There are known unknowns. That is to say, there are things that we know we don't know. But there are also unknown unknowns. There are things we don't know we don't know.</a:t>
            </a:r>
            <a:br>
              <a:rPr lang="en-US" dirty="0"/>
            </a:br>
            <a:r>
              <a:rPr lang="en-US" dirty="0"/>
              <a:t/>
            </a:r>
            <a:br>
              <a:rPr lang="en-US" dirty="0"/>
            </a:br>
            <a:r>
              <a:rPr lang="en-US" dirty="0"/>
              <a:t>Read </a:t>
            </a:r>
            <a:r>
              <a:rPr lang="en-US" dirty="0" err="1"/>
              <a:t>more:</a:t>
            </a:r>
            <a:r>
              <a:rPr lang="en-US" dirty="0" err="1">
                <a:hlinkClick r:id="rId3"/>
              </a:rPr>
              <a:t>http</a:t>
            </a:r>
            <a:r>
              <a:rPr lang="en-US" dirty="0">
                <a:hlinkClick r:id="rId3"/>
              </a:rPr>
              <a:t>://www.brainyquote.com/quotes/quotes/d/donaldrums148142.html#ixzz1k2l6HO2k</a:t>
            </a:r>
            <a:endParaRPr lang="en-US" dirty="0"/>
          </a:p>
        </p:txBody>
      </p:sp>
      <p:sp>
        <p:nvSpPr>
          <p:cNvPr id="4" name="Slide Number Placeholder 3"/>
          <p:cNvSpPr>
            <a:spLocks noGrp="1"/>
          </p:cNvSpPr>
          <p:nvPr>
            <p:ph type="sldNum" sz="quarter" idx="10"/>
          </p:nvPr>
        </p:nvSpPr>
        <p:spPr/>
        <p:txBody>
          <a:bodyPr/>
          <a:lstStyle/>
          <a:p>
            <a:fld id="{74117E88-164B-4574-A645-2158462FAD7C}" type="slidenum">
              <a:rPr lang="en-US" smtClean="0"/>
              <a:t>43</a:t>
            </a:fld>
            <a:endParaRPr lang="en-US"/>
          </a:p>
        </p:txBody>
      </p:sp>
    </p:spTree>
    <p:extLst>
      <p:ext uri="{BB962C8B-B14F-4D97-AF65-F5344CB8AC3E}">
        <p14:creationId xmlns:p14="http://schemas.microsoft.com/office/powerpoint/2010/main" val="2378147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83C08B-4D94-4625-96C4-FE33B9664DB7}" type="slidenum">
              <a:rPr lang="en-US"/>
              <a:pPr/>
              <a:t>5</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1C35E1-4B09-4655-8353-A2BF37962F2B}" type="slidenum">
              <a:rPr lang="en-US"/>
              <a:pPr/>
              <a:t>8</a:t>
            </a:fld>
            <a:endParaRPr lang="en-US"/>
          </a:p>
        </p:txBody>
      </p:sp>
      <p:sp>
        <p:nvSpPr>
          <p:cNvPr id="77826" name="Rectangle 2"/>
          <p:cNvSpPr>
            <a:spLocks noGrp="1" noRot="1" noChangeAspect="1" noChangeArrowheads="1" noTextEdit="1"/>
          </p:cNvSpPr>
          <p:nvPr>
            <p:ph type="sldImg"/>
          </p:nvPr>
        </p:nvSpPr>
        <p:spPr bwMode="auto">
          <a:xfrm>
            <a:off x="1117600" y="696913"/>
            <a:ext cx="4648200" cy="3486150"/>
          </a:xfrm>
          <a:prstGeom prst="rect">
            <a:avLst/>
          </a:prstGeom>
          <a:solidFill>
            <a:srgbClr val="FFFFFF"/>
          </a:solidFill>
          <a:ln>
            <a:solidFill>
              <a:srgbClr val="000000"/>
            </a:solidFill>
            <a:miter lim="800000"/>
            <a:headEnd/>
            <a:tailEnd/>
          </a:ln>
        </p:spPr>
      </p:sp>
      <p:sp>
        <p:nvSpPr>
          <p:cNvPr id="77827" name="Rectangle 3"/>
          <p:cNvSpPr>
            <a:spLocks noGrp="1" noChangeArrowheads="1"/>
          </p:cNvSpPr>
          <p:nvPr>
            <p:ph type="body" idx="1"/>
          </p:nvPr>
        </p:nvSpPr>
        <p:spPr bwMode="auto">
          <a:xfrm>
            <a:off x="917575" y="4415790"/>
            <a:ext cx="5046663" cy="4183380"/>
          </a:xfrm>
          <a:prstGeom prst="rect">
            <a:avLst/>
          </a:prstGeom>
          <a:solidFill>
            <a:srgbClr val="FFFFFF"/>
          </a:solidFill>
          <a:ln>
            <a:solidFill>
              <a:srgbClr val="000000"/>
            </a:solidFill>
            <a:miter lim="800000"/>
            <a:headEnd/>
            <a:tailEnd/>
          </a:ln>
        </p:spPr>
        <p:txBody>
          <a:bodyPr/>
          <a:lstStyle/>
          <a:p>
            <a:r>
              <a:rPr lang="en-US"/>
              <a:t>I expect that you do not plan to add reference spectra from such chromagrams.</a:t>
            </a:r>
          </a:p>
          <a:p>
            <a:r>
              <a:rPr lang="en-US"/>
              <a:t>The spectrum of a target compound can be influenced by the presence other others eluting nearby. Complex matrices present special problems. Not only can actual peaks in a spectrum be obscured and spurious peaks added, but the spectrum extraction process itself can seriously distort spectra.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3914D3-37A5-4025-B38D-6FF0AF3A196E}" type="slidenum">
              <a:rPr lang="en-US"/>
              <a:pPr/>
              <a:t>9</a:t>
            </a:fld>
            <a:endParaRPr lang="en-US"/>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promised I wouldn’t talk much</a:t>
            </a:r>
            <a:r>
              <a:rPr lang="en-US" baseline="0" dirty="0" smtClean="0"/>
              <a:t> about chemistry – but I must talk about chemicals – as mathematical objects</a:t>
            </a:r>
            <a:endParaRPr lang="en-US" dirty="0"/>
          </a:p>
        </p:txBody>
      </p:sp>
      <p:sp>
        <p:nvSpPr>
          <p:cNvPr id="4" name="Slide Number Placeholder 3"/>
          <p:cNvSpPr>
            <a:spLocks noGrp="1"/>
          </p:cNvSpPr>
          <p:nvPr>
            <p:ph type="sldNum" sz="quarter" idx="10"/>
          </p:nvPr>
        </p:nvSpPr>
        <p:spPr/>
        <p:txBody>
          <a:bodyPr/>
          <a:lstStyle/>
          <a:p>
            <a:fld id="{74117E88-164B-4574-A645-2158462FAD7C}" type="slidenum">
              <a:rPr lang="en-US" smtClean="0"/>
              <a:t>10</a:t>
            </a:fld>
            <a:endParaRPr lang="en-US"/>
          </a:p>
        </p:txBody>
      </p:sp>
    </p:spTree>
    <p:extLst>
      <p:ext uri="{BB962C8B-B14F-4D97-AF65-F5344CB8AC3E}">
        <p14:creationId xmlns:p14="http://schemas.microsoft.com/office/powerpoint/2010/main" val="2880928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Why do I say that &lt;next slide&gt;</a:t>
            </a:r>
            <a:endParaRPr lang="en-US" dirty="0"/>
          </a:p>
        </p:txBody>
      </p:sp>
      <p:sp>
        <p:nvSpPr>
          <p:cNvPr id="4" name="Slide Number Placeholder 3"/>
          <p:cNvSpPr>
            <a:spLocks noGrp="1"/>
          </p:cNvSpPr>
          <p:nvPr>
            <p:ph type="sldNum" sz="quarter" idx="10"/>
          </p:nvPr>
        </p:nvSpPr>
        <p:spPr/>
        <p:txBody>
          <a:bodyPr/>
          <a:lstStyle/>
          <a:p>
            <a:fld id="{74117E88-164B-4574-A645-2158462FAD7C}" type="slidenum">
              <a:rPr lang="en-US" smtClean="0"/>
              <a:t>13</a:t>
            </a:fld>
            <a:endParaRPr lang="en-US"/>
          </a:p>
        </p:txBody>
      </p:sp>
    </p:spTree>
    <p:extLst>
      <p:ext uri="{BB962C8B-B14F-4D97-AF65-F5344CB8AC3E}">
        <p14:creationId xmlns:p14="http://schemas.microsoft.com/office/powerpoint/2010/main" val="2522619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depend only of molecule,</a:t>
            </a:r>
            <a:r>
              <a:rPr lang="en-US" baseline="0" dirty="0" smtClean="0"/>
              <a:t> are reproducible – can serve as fingerprints</a:t>
            </a:r>
            <a:endParaRPr lang="en-US" dirty="0"/>
          </a:p>
        </p:txBody>
      </p:sp>
      <p:sp>
        <p:nvSpPr>
          <p:cNvPr id="4" name="Slide Number Placeholder 3"/>
          <p:cNvSpPr>
            <a:spLocks noGrp="1"/>
          </p:cNvSpPr>
          <p:nvPr>
            <p:ph type="sldNum" sz="quarter" idx="10"/>
          </p:nvPr>
        </p:nvSpPr>
        <p:spPr/>
        <p:txBody>
          <a:bodyPr/>
          <a:lstStyle/>
          <a:p>
            <a:fld id="{74117E88-164B-4574-A645-2158462FAD7C}" type="slidenum">
              <a:rPr lang="en-US" smtClean="0"/>
              <a:t>14</a:t>
            </a:fld>
            <a:endParaRPr lang="en-US"/>
          </a:p>
        </p:txBody>
      </p:sp>
    </p:spTree>
    <p:extLst>
      <p:ext uri="{BB962C8B-B14F-4D97-AF65-F5344CB8AC3E}">
        <p14:creationId xmlns:p14="http://schemas.microsoft.com/office/powerpoint/2010/main" val="929605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 need libraries</a:t>
            </a:r>
            <a:endParaRPr lang="en-US" dirty="0"/>
          </a:p>
        </p:txBody>
      </p:sp>
      <p:sp>
        <p:nvSpPr>
          <p:cNvPr id="4" name="Slide Number Placeholder 3"/>
          <p:cNvSpPr>
            <a:spLocks noGrp="1"/>
          </p:cNvSpPr>
          <p:nvPr>
            <p:ph type="sldNum" sz="quarter" idx="10"/>
          </p:nvPr>
        </p:nvSpPr>
        <p:spPr/>
        <p:txBody>
          <a:bodyPr/>
          <a:lstStyle/>
          <a:p>
            <a:fld id="{74117E88-164B-4574-A645-2158462FAD7C}" type="slidenum">
              <a:rPr lang="en-US" smtClean="0"/>
              <a:t>15</a:t>
            </a:fld>
            <a:endParaRPr lang="en-US"/>
          </a:p>
        </p:txBody>
      </p:sp>
    </p:spTree>
    <p:extLst>
      <p:ext uri="{BB962C8B-B14F-4D97-AF65-F5344CB8AC3E}">
        <p14:creationId xmlns:p14="http://schemas.microsoft.com/office/powerpoint/2010/main" val="439601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9C9EA4-DC1E-47BF-9270-0797C65F352C}" type="datetimeFigureOut">
              <a:rPr lang="en-US" smtClean="0"/>
              <a:t>5/2/2012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95B32-51F5-430A-877C-67343BD7EA4A}" type="slidenum">
              <a:rPr lang="en-US" smtClean="0"/>
              <a:t>‹#›</a:t>
            </a:fld>
            <a:endParaRPr lang="en-US"/>
          </a:p>
        </p:txBody>
      </p:sp>
    </p:spTree>
    <p:extLst>
      <p:ext uri="{BB962C8B-B14F-4D97-AF65-F5344CB8AC3E}">
        <p14:creationId xmlns:p14="http://schemas.microsoft.com/office/powerpoint/2010/main" val="3053918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9C9EA4-DC1E-47BF-9270-0797C65F352C}" type="datetimeFigureOut">
              <a:rPr lang="en-US" smtClean="0"/>
              <a:t>5/2/2012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95B32-51F5-430A-877C-67343BD7EA4A}" type="slidenum">
              <a:rPr lang="en-US" smtClean="0"/>
              <a:t>‹#›</a:t>
            </a:fld>
            <a:endParaRPr lang="en-US"/>
          </a:p>
        </p:txBody>
      </p:sp>
    </p:spTree>
    <p:extLst>
      <p:ext uri="{BB962C8B-B14F-4D97-AF65-F5344CB8AC3E}">
        <p14:creationId xmlns:p14="http://schemas.microsoft.com/office/powerpoint/2010/main" val="4215092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9C9EA4-DC1E-47BF-9270-0797C65F352C}" type="datetimeFigureOut">
              <a:rPr lang="en-US" smtClean="0"/>
              <a:t>5/2/2012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95B32-51F5-430A-877C-67343BD7EA4A}" type="slidenum">
              <a:rPr lang="en-US" smtClean="0"/>
              <a:t>‹#›</a:t>
            </a:fld>
            <a:endParaRPr lang="en-US"/>
          </a:p>
        </p:txBody>
      </p:sp>
    </p:spTree>
    <p:extLst>
      <p:ext uri="{BB962C8B-B14F-4D97-AF65-F5344CB8AC3E}">
        <p14:creationId xmlns:p14="http://schemas.microsoft.com/office/powerpoint/2010/main" val="1505924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9C9EA4-DC1E-47BF-9270-0797C65F352C}" type="datetimeFigureOut">
              <a:rPr lang="en-US" smtClean="0"/>
              <a:t>5/2/2012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95B32-51F5-430A-877C-67343BD7EA4A}" type="slidenum">
              <a:rPr lang="en-US" smtClean="0"/>
              <a:t>‹#›</a:t>
            </a:fld>
            <a:endParaRPr lang="en-US"/>
          </a:p>
        </p:txBody>
      </p:sp>
    </p:spTree>
    <p:extLst>
      <p:ext uri="{BB962C8B-B14F-4D97-AF65-F5344CB8AC3E}">
        <p14:creationId xmlns:p14="http://schemas.microsoft.com/office/powerpoint/2010/main" val="3368785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9C9EA4-DC1E-47BF-9270-0797C65F352C}" type="datetimeFigureOut">
              <a:rPr lang="en-US" smtClean="0"/>
              <a:t>5/2/2012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95B32-51F5-430A-877C-67343BD7EA4A}" type="slidenum">
              <a:rPr lang="en-US" smtClean="0"/>
              <a:t>‹#›</a:t>
            </a:fld>
            <a:endParaRPr lang="en-US"/>
          </a:p>
        </p:txBody>
      </p:sp>
    </p:spTree>
    <p:extLst>
      <p:ext uri="{BB962C8B-B14F-4D97-AF65-F5344CB8AC3E}">
        <p14:creationId xmlns:p14="http://schemas.microsoft.com/office/powerpoint/2010/main" val="1160994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9C9EA4-DC1E-47BF-9270-0797C65F352C}" type="datetimeFigureOut">
              <a:rPr lang="en-US" smtClean="0"/>
              <a:t>5/2/2012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95B32-51F5-430A-877C-67343BD7EA4A}" type="slidenum">
              <a:rPr lang="en-US" smtClean="0"/>
              <a:t>‹#›</a:t>
            </a:fld>
            <a:endParaRPr lang="en-US"/>
          </a:p>
        </p:txBody>
      </p:sp>
    </p:spTree>
    <p:extLst>
      <p:ext uri="{BB962C8B-B14F-4D97-AF65-F5344CB8AC3E}">
        <p14:creationId xmlns:p14="http://schemas.microsoft.com/office/powerpoint/2010/main" val="1501315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9C9EA4-DC1E-47BF-9270-0797C65F352C}" type="datetimeFigureOut">
              <a:rPr lang="en-US" smtClean="0"/>
              <a:t>5/2/2012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095B32-51F5-430A-877C-67343BD7EA4A}" type="slidenum">
              <a:rPr lang="en-US" smtClean="0"/>
              <a:t>‹#›</a:t>
            </a:fld>
            <a:endParaRPr lang="en-US"/>
          </a:p>
        </p:txBody>
      </p:sp>
    </p:spTree>
    <p:extLst>
      <p:ext uri="{BB962C8B-B14F-4D97-AF65-F5344CB8AC3E}">
        <p14:creationId xmlns:p14="http://schemas.microsoft.com/office/powerpoint/2010/main" val="4036046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9C9EA4-DC1E-47BF-9270-0797C65F352C}" type="datetimeFigureOut">
              <a:rPr lang="en-US" smtClean="0"/>
              <a:t>5/2/2012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095B32-51F5-430A-877C-67343BD7EA4A}" type="slidenum">
              <a:rPr lang="en-US" smtClean="0"/>
              <a:t>‹#›</a:t>
            </a:fld>
            <a:endParaRPr lang="en-US"/>
          </a:p>
        </p:txBody>
      </p:sp>
    </p:spTree>
    <p:extLst>
      <p:ext uri="{BB962C8B-B14F-4D97-AF65-F5344CB8AC3E}">
        <p14:creationId xmlns:p14="http://schemas.microsoft.com/office/powerpoint/2010/main" val="2141578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9C9EA4-DC1E-47BF-9270-0797C65F352C}" type="datetimeFigureOut">
              <a:rPr lang="en-US" smtClean="0"/>
              <a:t>5/2/2012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095B32-51F5-430A-877C-67343BD7EA4A}" type="slidenum">
              <a:rPr lang="en-US" smtClean="0"/>
              <a:t>‹#›</a:t>
            </a:fld>
            <a:endParaRPr lang="en-US"/>
          </a:p>
        </p:txBody>
      </p:sp>
    </p:spTree>
    <p:extLst>
      <p:ext uri="{BB962C8B-B14F-4D97-AF65-F5344CB8AC3E}">
        <p14:creationId xmlns:p14="http://schemas.microsoft.com/office/powerpoint/2010/main" val="802474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9C9EA4-DC1E-47BF-9270-0797C65F352C}" type="datetimeFigureOut">
              <a:rPr lang="en-US" smtClean="0"/>
              <a:t>5/2/2012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95B32-51F5-430A-877C-67343BD7EA4A}" type="slidenum">
              <a:rPr lang="en-US" smtClean="0"/>
              <a:t>‹#›</a:t>
            </a:fld>
            <a:endParaRPr lang="en-US"/>
          </a:p>
        </p:txBody>
      </p:sp>
    </p:spTree>
    <p:extLst>
      <p:ext uri="{BB962C8B-B14F-4D97-AF65-F5344CB8AC3E}">
        <p14:creationId xmlns:p14="http://schemas.microsoft.com/office/powerpoint/2010/main" val="2959566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9C9EA4-DC1E-47BF-9270-0797C65F352C}" type="datetimeFigureOut">
              <a:rPr lang="en-US" smtClean="0"/>
              <a:t>5/2/2012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95B32-51F5-430A-877C-67343BD7EA4A}" type="slidenum">
              <a:rPr lang="en-US" smtClean="0"/>
              <a:t>‹#›</a:t>
            </a:fld>
            <a:endParaRPr lang="en-US"/>
          </a:p>
        </p:txBody>
      </p:sp>
    </p:spTree>
    <p:extLst>
      <p:ext uri="{BB962C8B-B14F-4D97-AF65-F5344CB8AC3E}">
        <p14:creationId xmlns:p14="http://schemas.microsoft.com/office/powerpoint/2010/main" val="192399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9C9EA4-DC1E-47BF-9270-0797C65F352C}" type="datetimeFigureOut">
              <a:rPr lang="en-US" smtClean="0"/>
              <a:t>5/2/2012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095B32-51F5-430A-877C-67343BD7EA4A}" type="slidenum">
              <a:rPr lang="en-US" smtClean="0"/>
              <a:t>‹#›</a:t>
            </a:fld>
            <a:endParaRPr lang="en-US"/>
          </a:p>
        </p:txBody>
      </p:sp>
    </p:spTree>
    <p:extLst>
      <p:ext uri="{BB962C8B-B14F-4D97-AF65-F5344CB8AC3E}">
        <p14:creationId xmlns:p14="http://schemas.microsoft.com/office/powerpoint/2010/main" val="1097906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3.png"/><Relationship Id="rId4" Type="http://schemas.openxmlformats.org/officeDocument/2006/relationships/image" Target="../media/image12.wmf"/></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6.png"/><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1.w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5.wmf"/><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29.emf"/></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31.wmf"/><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p:nvPr/>
        </p:nvPicPr>
        <p:blipFill rotWithShape="1">
          <a:blip r:embed="rId2"/>
          <a:srcRect l="4480" t="9312" r="1560" b="9506"/>
          <a:stretch/>
        </p:blipFill>
        <p:spPr bwMode="auto">
          <a:xfrm>
            <a:off x="1781175" y="1972310"/>
            <a:ext cx="5581650" cy="2913380"/>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3962400" y="5486400"/>
            <a:ext cx="1828800" cy="646331"/>
          </a:xfrm>
          <a:prstGeom prst="rect">
            <a:avLst/>
          </a:prstGeom>
          <a:noFill/>
        </p:spPr>
        <p:txBody>
          <a:bodyPr wrap="square" rtlCol="0">
            <a:spAutoFit/>
          </a:bodyPr>
          <a:lstStyle/>
          <a:p>
            <a:r>
              <a:rPr lang="en-US" dirty="0" err="1" smtClean="0"/>
              <a:t>Geranyl</a:t>
            </a:r>
            <a:r>
              <a:rPr lang="en-US" dirty="0" smtClean="0"/>
              <a:t> acetate C12H20O2</a:t>
            </a:r>
            <a:endParaRPr lang="en-US" dirty="0"/>
          </a:p>
        </p:txBody>
      </p:sp>
    </p:spTree>
    <p:extLst>
      <p:ext uri="{BB962C8B-B14F-4D97-AF65-F5344CB8AC3E}">
        <p14:creationId xmlns:p14="http://schemas.microsoft.com/office/powerpoint/2010/main" val="3825211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Goal: Chemical Identity</a:t>
            </a:r>
            <a:endParaRPr lang="en-US" dirty="0"/>
          </a:p>
        </p:txBody>
      </p:sp>
      <p:sp>
        <p:nvSpPr>
          <p:cNvPr id="3" name="Content Placeholder 2"/>
          <p:cNvSpPr>
            <a:spLocks noGrp="1"/>
          </p:cNvSpPr>
          <p:nvPr>
            <p:ph idx="1"/>
          </p:nvPr>
        </p:nvSpPr>
        <p:spPr>
          <a:xfrm>
            <a:off x="152400" y="2057400"/>
            <a:ext cx="4191000" cy="1143000"/>
          </a:xfrm>
        </p:spPr>
        <p:txBody>
          <a:bodyPr>
            <a:normAutofit/>
          </a:bodyPr>
          <a:lstStyle/>
          <a:p>
            <a:pPr algn="ctr"/>
            <a:r>
              <a:rPr lang="en-US" sz="2800" dirty="0" smtClean="0"/>
              <a:t>Elemental Composition</a:t>
            </a:r>
            <a:br>
              <a:rPr lang="en-US" sz="2800" dirty="0" smtClean="0"/>
            </a:br>
            <a:r>
              <a:rPr lang="en-US" sz="2800" dirty="0" smtClean="0"/>
              <a:t>(measurable by MS)</a:t>
            </a:r>
          </a:p>
        </p:txBody>
      </p:sp>
      <p:sp>
        <p:nvSpPr>
          <p:cNvPr id="4" name="TextBox 3"/>
          <p:cNvSpPr txBox="1"/>
          <p:nvPr/>
        </p:nvSpPr>
        <p:spPr>
          <a:xfrm>
            <a:off x="0" y="4636294"/>
            <a:ext cx="3886200" cy="1231106"/>
          </a:xfrm>
          <a:prstGeom prst="rect">
            <a:avLst/>
          </a:prstGeom>
          <a:noFill/>
        </p:spPr>
        <p:txBody>
          <a:bodyPr wrap="square" rtlCol="0">
            <a:spAutoFit/>
          </a:bodyPr>
          <a:lstStyle/>
          <a:p>
            <a:pPr marL="342900" lvl="0" indent="-342900" algn="ctr">
              <a:spcBef>
                <a:spcPct val="20000"/>
              </a:spcBef>
              <a:buFont typeface="Arial" pitchFamily="34" charset="0"/>
              <a:buChar char="•"/>
            </a:pPr>
            <a:r>
              <a:rPr lang="en-US" sz="2800" dirty="0" smtClean="0">
                <a:solidFill>
                  <a:prstClr val="black"/>
                </a:solidFill>
              </a:rPr>
              <a:t>Chemical Structure</a:t>
            </a:r>
            <a:r>
              <a:rPr lang="en-US" sz="2800" dirty="0">
                <a:solidFill>
                  <a:prstClr val="black"/>
                </a:solidFill>
              </a:rPr>
              <a:t/>
            </a:r>
            <a:br>
              <a:rPr lang="en-US" sz="2800" dirty="0">
                <a:solidFill>
                  <a:prstClr val="black"/>
                </a:solidFill>
              </a:rPr>
            </a:br>
            <a:r>
              <a:rPr lang="en-US" sz="2800" dirty="0" smtClean="0">
                <a:solidFill>
                  <a:prstClr val="black"/>
                </a:solidFill>
              </a:rPr>
              <a:t>(invisible to </a:t>
            </a:r>
            <a:r>
              <a:rPr lang="en-US" sz="2800" dirty="0">
                <a:solidFill>
                  <a:prstClr val="black"/>
                </a:solidFill>
              </a:rPr>
              <a:t>MS)</a:t>
            </a:r>
          </a:p>
          <a:p>
            <a:pPr algn="ctr"/>
            <a:endParaRPr lang="en-US" dirty="0"/>
          </a:p>
        </p:txBody>
      </p:sp>
      <p:pic>
        <p:nvPicPr>
          <p:cNvPr id="14951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3450" t="22308" r="6049" b="15687"/>
          <a:stretch/>
        </p:blipFill>
        <p:spPr bwMode="auto">
          <a:xfrm>
            <a:off x="3971501" y="4038600"/>
            <a:ext cx="4715299" cy="2636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951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219199"/>
            <a:ext cx="3586949" cy="2656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134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95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95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152400"/>
            <a:ext cx="7772400" cy="1143000"/>
          </a:xfrm>
        </p:spPr>
        <p:txBody>
          <a:bodyPr>
            <a:normAutofit/>
          </a:bodyPr>
          <a:lstStyle/>
          <a:p>
            <a:r>
              <a:rPr lang="en-US" sz="3600" dirty="0" smtClean="0">
                <a:latin typeface="Arial" pitchFamily="34" charset="0"/>
              </a:rPr>
              <a:t>Reveal Structure as </a:t>
            </a:r>
            <a:r>
              <a:rPr lang="en-US" sz="3600" dirty="0">
                <a:latin typeface="Arial" pitchFamily="34" charset="0"/>
              </a:rPr>
              <a:t>Spectrum:</a:t>
            </a:r>
            <a:br>
              <a:rPr lang="en-US" sz="3600" dirty="0">
                <a:latin typeface="Arial" pitchFamily="34" charset="0"/>
              </a:rPr>
            </a:br>
            <a:r>
              <a:rPr lang="en-US" sz="3100" i="1" dirty="0">
                <a:latin typeface="Arial" pitchFamily="34" charset="0"/>
              </a:rPr>
              <a:t>A Mass “</a:t>
            </a:r>
            <a:r>
              <a:rPr lang="en-US" sz="3100" i="1" dirty="0" err="1">
                <a:latin typeface="Arial" pitchFamily="34" charset="0"/>
              </a:rPr>
              <a:t>Fragmentogram</a:t>
            </a:r>
            <a:r>
              <a:rPr lang="en-US" sz="3100" i="1" dirty="0">
                <a:latin typeface="Arial" pitchFamily="34" charset="0"/>
              </a:rPr>
              <a:t>”</a:t>
            </a:r>
            <a:endParaRPr lang="en-US" sz="4000" i="1" dirty="0"/>
          </a:p>
        </p:txBody>
      </p:sp>
      <p:graphicFrame>
        <p:nvGraphicFramePr>
          <p:cNvPr id="6147" name="Object 3"/>
          <p:cNvGraphicFramePr>
            <a:graphicFrameLocks noChangeAspect="1"/>
          </p:cNvGraphicFramePr>
          <p:nvPr>
            <p:extLst>
              <p:ext uri="{D42A27DB-BD31-4B8C-83A1-F6EECF244321}">
                <p14:modId xmlns:p14="http://schemas.microsoft.com/office/powerpoint/2010/main" val="3995583500"/>
              </p:ext>
            </p:extLst>
          </p:nvPr>
        </p:nvGraphicFramePr>
        <p:xfrm>
          <a:off x="2286000" y="1474787"/>
          <a:ext cx="4800600" cy="2792413"/>
        </p:xfrm>
        <a:graphic>
          <a:graphicData uri="http://schemas.openxmlformats.org/presentationml/2006/ole">
            <mc:AlternateContent xmlns:mc="http://schemas.openxmlformats.org/markup-compatibility/2006">
              <mc:Choice xmlns:v="urn:schemas-microsoft-com:vml" Requires="v">
                <p:oleObj spid="_x0000_s118897" name="ISIS/Draw Sketch" r:id="rId3" imgW="5249880" imgH="3055320" progId="ISISServer">
                  <p:embed/>
                </p:oleObj>
              </mc:Choice>
              <mc:Fallback>
                <p:oleObj name="ISIS/Draw Sketch" r:id="rId3" imgW="5249880" imgH="3055320" progId="ISISServer">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474787"/>
                        <a:ext cx="4800600" cy="279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4267200"/>
            <a:ext cx="4724400"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a:off x="3352800" y="4038600"/>
            <a:ext cx="1828800" cy="68580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867400" y="4114800"/>
            <a:ext cx="204061" cy="137160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066294" y="2438400"/>
            <a:ext cx="533400" cy="365760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560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30" t="15179" r="2550" b="9057"/>
          <a:stretch/>
        </p:blipFill>
        <p:spPr bwMode="auto">
          <a:xfrm>
            <a:off x="304800" y="1981200"/>
            <a:ext cx="8459438" cy="4024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Structure/Spectrum Space</a:t>
            </a:r>
            <a:br>
              <a:rPr lang="en-US" dirty="0" smtClean="0"/>
            </a:br>
            <a:r>
              <a:rPr lang="en-US" sz="3600" dirty="0" smtClean="0"/>
              <a:t>examples of structures with similar spectra</a:t>
            </a:r>
            <a:r>
              <a:rPr lang="en-US" dirty="0" smtClean="0"/>
              <a:t> </a:t>
            </a:r>
            <a:endParaRPr lang="en-US" sz="3100" dirty="0"/>
          </a:p>
        </p:txBody>
      </p:sp>
    </p:spTree>
    <p:extLst>
      <p:ext uri="{BB962C8B-B14F-4D97-AF65-F5344CB8AC3E}">
        <p14:creationId xmlns:p14="http://schemas.microsoft.com/office/powerpoint/2010/main" val="1945922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440" t="10059" r="4456" b="6580"/>
          <a:stretch/>
        </p:blipFill>
        <p:spPr bwMode="auto">
          <a:xfrm>
            <a:off x="892444" y="1627322"/>
            <a:ext cx="7260956" cy="4014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Mass Spectra Reproducible Over Time</a:t>
            </a:r>
            <a:endParaRPr lang="en-US" dirty="0"/>
          </a:p>
        </p:txBody>
      </p:sp>
      <p:sp>
        <p:nvSpPr>
          <p:cNvPr id="4" name="TextBox 3"/>
          <p:cNvSpPr txBox="1"/>
          <p:nvPr/>
        </p:nvSpPr>
        <p:spPr>
          <a:xfrm>
            <a:off x="5334000" y="2057400"/>
            <a:ext cx="2209800" cy="923330"/>
          </a:xfrm>
          <a:prstGeom prst="rect">
            <a:avLst/>
          </a:prstGeom>
          <a:noFill/>
        </p:spPr>
        <p:txBody>
          <a:bodyPr wrap="square" rtlCol="0">
            <a:spAutoFit/>
          </a:bodyPr>
          <a:lstStyle/>
          <a:p>
            <a:pPr algn="ctr"/>
            <a:r>
              <a:rPr lang="en-US" dirty="0" smtClean="0"/>
              <a:t>O’Neal et al.</a:t>
            </a:r>
            <a:br>
              <a:rPr lang="en-US" dirty="0" smtClean="0"/>
            </a:br>
            <a:r>
              <a:rPr lang="en-US" dirty="0" smtClean="0"/>
              <a:t>Anal. Chem.</a:t>
            </a:r>
            <a:br>
              <a:rPr lang="en-US" dirty="0" smtClean="0"/>
            </a:br>
            <a:r>
              <a:rPr lang="en-US" b="1" dirty="0" smtClean="0"/>
              <a:t>1951</a:t>
            </a:r>
            <a:endParaRPr lang="en-US" b="1" dirty="0"/>
          </a:p>
        </p:txBody>
      </p:sp>
      <p:sp>
        <p:nvSpPr>
          <p:cNvPr id="5" name="TextBox 4"/>
          <p:cNvSpPr txBox="1"/>
          <p:nvPr/>
        </p:nvSpPr>
        <p:spPr>
          <a:xfrm>
            <a:off x="5828655" y="4114800"/>
            <a:ext cx="1295400" cy="646331"/>
          </a:xfrm>
          <a:prstGeom prst="rect">
            <a:avLst/>
          </a:prstGeom>
          <a:noFill/>
        </p:spPr>
        <p:txBody>
          <a:bodyPr wrap="square" rtlCol="0">
            <a:spAutoFit/>
          </a:bodyPr>
          <a:lstStyle/>
          <a:p>
            <a:pPr algn="ctr"/>
            <a:r>
              <a:rPr lang="en-US" dirty="0" smtClean="0"/>
              <a:t>NIST</a:t>
            </a:r>
            <a:br>
              <a:rPr lang="en-US" dirty="0" smtClean="0"/>
            </a:br>
            <a:r>
              <a:rPr lang="en-US" b="1" dirty="0" smtClean="0"/>
              <a:t>2012</a:t>
            </a:r>
            <a:endParaRPr lang="en-US" b="1" dirty="0"/>
          </a:p>
        </p:txBody>
      </p:sp>
      <p:sp>
        <p:nvSpPr>
          <p:cNvPr id="3" name="TextBox 2"/>
          <p:cNvSpPr txBox="1"/>
          <p:nvPr/>
        </p:nvSpPr>
        <p:spPr>
          <a:xfrm>
            <a:off x="1981200" y="5943600"/>
            <a:ext cx="6477000" cy="461665"/>
          </a:xfrm>
          <a:prstGeom prst="rect">
            <a:avLst/>
          </a:prstGeom>
          <a:noFill/>
        </p:spPr>
        <p:txBody>
          <a:bodyPr wrap="square" rtlCol="0">
            <a:spAutoFit/>
          </a:bodyPr>
          <a:lstStyle/>
          <a:p>
            <a:r>
              <a:rPr lang="en-US" sz="2400" b="1" dirty="0" smtClean="0"/>
              <a:t>A mass spectrum is a property of an ion</a:t>
            </a:r>
            <a:endParaRPr lang="en-US" sz="2400" b="1" dirty="0"/>
          </a:p>
        </p:txBody>
      </p:sp>
    </p:spTree>
    <p:extLst>
      <p:ext uri="{BB962C8B-B14F-4D97-AF65-F5344CB8AC3E}">
        <p14:creationId xmlns:p14="http://schemas.microsoft.com/office/powerpoint/2010/main" val="178226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04800"/>
            <a:ext cx="7772400" cy="1143000"/>
          </a:xfrm>
        </p:spPr>
        <p:txBody>
          <a:bodyPr/>
          <a:lstStyle/>
          <a:p>
            <a:r>
              <a:rPr lang="en-US" sz="3600">
                <a:latin typeface="Arial" pitchFamily="34" charset="0"/>
              </a:rPr>
              <a:t>Molecular Fingerprints</a:t>
            </a:r>
            <a:endParaRPr lang="en-US"/>
          </a:p>
        </p:txBody>
      </p:sp>
      <p:grpSp>
        <p:nvGrpSpPr>
          <p:cNvPr id="7171" name="Group 3"/>
          <p:cNvGrpSpPr>
            <a:grpSpLocks/>
          </p:cNvGrpSpPr>
          <p:nvPr/>
        </p:nvGrpSpPr>
        <p:grpSpPr bwMode="auto">
          <a:xfrm>
            <a:off x="1600200" y="1828800"/>
            <a:ext cx="5867400" cy="4237038"/>
            <a:chOff x="816" y="1152"/>
            <a:chExt cx="3696" cy="2669"/>
          </a:xfrm>
        </p:grpSpPr>
        <p:graphicFrame>
          <p:nvGraphicFramePr>
            <p:cNvPr id="7172" name="Object 4"/>
            <p:cNvGraphicFramePr>
              <a:graphicFrameLocks noChangeAspect="1"/>
            </p:cNvGraphicFramePr>
            <p:nvPr/>
          </p:nvGraphicFramePr>
          <p:xfrm>
            <a:off x="816" y="1152"/>
            <a:ext cx="3696" cy="2669"/>
          </p:xfrm>
          <a:graphic>
            <a:graphicData uri="http://schemas.openxmlformats.org/presentationml/2006/ole">
              <mc:AlternateContent xmlns:mc="http://schemas.openxmlformats.org/markup-compatibility/2006">
                <mc:Choice xmlns:v="urn:schemas-microsoft-com:vml" Requires="v">
                  <p:oleObj spid="_x0000_s119920" name="Photo Editor Photo" r:id="rId4" imgW="9373412" imgH="6767146" progId="MSPhotoEd.3">
                    <p:embed/>
                  </p:oleObj>
                </mc:Choice>
                <mc:Fallback>
                  <p:oleObj name="Photo Editor Photo" r:id="rId4" imgW="9373412" imgH="6767146"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 y="1152"/>
                          <a:ext cx="3696" cy="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3" name="Text Box 5"/>
            <p:cNvSpPr txBox="1">
              <a:spLocks noChangeArrowheads="1"/>
            </p:cNvSpPr>
            <p:nvPr/>
          </p:nvSpPr>
          <p:spPr bwMode="auto">
            <a:xfrm>
              <a:off x="1104" y="1200"/>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2400">
                  <a:latin typeface="Arial" pitchFamily="34" charset="0"/>
                </a:rPr>
                <a:t>VX</a:t>
              </a:r>
              <a:endParaRPr lang="en-US" sz="2400"/>
            </a:p>
          </p:txBody>
        </p:sp>
        <p:sp>
          <p:nvSpPr>
            <p:cNvPr id="7174" name="Text Box 6"/>
            <p:cNvSpPr txBox="1">
              <a:spLocks noChangeArrowheads="1"/>
            </p:cNvSpPr>
            <p:nvPr/>
          </p:nvSpPr>
          <p:spPr bwMode="auto">
            <a:xfrm>
              <a:off x="1104" y="2208"/>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2400">
                  <a:latin typeface="Arial" pitchFamily="34" charset="0"/>
                </a:rPr>
                <a:t>HD</a:t>
              </a:r>
              <a:endParaRPr lang="en-US" sz="2400"/>
            </a:p>
          </p:txBody>
        </p:sp>
        <p:sp>
          <p:nvSpPr>
            <p:cNvPr id="7175" name="Text Box 7"/>
            <p:cNvSpPr txBox="1">
              <a:spLocks noChangeArrowheads="1"/>
            </p:cNvSpPr>
            <p:nvPr/>
          </p:nvSpPr>
          <p:spPr bwMode="auto">
            <a:xfrm>
              <a:off x="1104" y="3168"/>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sz="2400">
                  <a:latin typeface="Arial" pitchFamily="34" charset="0"/>
                </a:rPr>
                <a:t>GB</a:t>
              </a:r>
              <a:endParaRPr lang="en-US" sz="2400"/>
            </a:p>
          </p:txBody>
        </p:sp>
      </p:grpSp>
    </p:spTree>
    <p:extLst>
      <p:ext uri="{BB962C8B-B14F-4D97-AF65-F5344CB8AC3E}">
        <p14:creationId xmlns:p14="http://schemas.microsoft.com/office/powerpoint/2010/main" val="1534188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10600" cy="1143000"/>
          </a:xfrm>
        </p:spPr>
        <p:txBody>
          <a:bodyPr>
            <a:noAutofit/>
          </a:bodyPr>
          <a:lstStyle/>
          <a:p>
            <a:r>
              <a:rPr lang="en-US" sz="3800" dirty="0" smtClean="0"/>
              <a:t>Spectra Can be Interpreted, Not Predicted</a:t>
            </a:r>
            <a:endParaRPr lang="en-US" sz="3800" dirty="0"/>
          </a:p>
        </p:txBody>
      </p:sp>
      <p:sp>
        <p:nvSpPr>
          <p:cNvPr id="14" name="TextBox 13"/>
          <p:cNvSpPr txBox="1"/>
          <p:nvPr/>
        </p:nvSpPr>
        <p:spPr>
          <a:xfrm>
            <a:off x="381000" y="3581400"/>
            <a:ext cx="1600200" cy="830997"/>
          </a:xfrm>
          <a:prstGeom prst="rect">
            <a:avLst/>
          </a:prstGeom>
          <a:noFill/>
        </p:spPr>
        <p:txBody>
          <a:bodyPr wrap="square" rtlCol="0">
            <a:spAutoFit/>
          </a:bodyPr>
          <a:lstStyle/>
          <a:p>
            <a:pPr algn="ctr"/>
            <a:r>
              <a:rPr lang="en-US" sz="2400" i="1" dirty="0" smtClean="0"/>
              <a:t>MS Interpreter</a:t>
            </a:r>
            <a:endParaRPr lang="en-US" sz="2400" i="1" dirty="0"/>
          </a:p>
        </p:txBody>
      </p:sp>
      <p:pic>
        <p:nvPicPr>
          <p:cNvPr id="6964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070" y="1447800"/>
            <a:ext cx="6115330"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6081792" y="3438039"/>
            <a:ext cx="0" cy="68580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2652" y="1444752"/>
            <a:ext cx="6096000" cy="4892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4930245" y="4353580"/>
            <a:ext cx="403755" cy="523220"/>
          </a:xfrm>
          <a:prstGeom prst="rect">
            <a:avLst/>
          </a:prstGeom>
          <a:solidFill>
            <a:schemeClr val="bg1"/>
          </a:solidFill>
        </p:spPr>
        <p:txBody>
          <a:bodyPr wrap="square" rtlCol="0">
            <a:spAutoFit/>
          </a:bodyPr>
          <a:lstStyle/>
          <a:p>
            <a:r>
              <a:rPr lang="en-US" sz="2800" b="1" dirty="0" smtClean="0"/>
              <a:t>?</a:t>
            </a:r>
            <a:endParaRPr lang="en-US" b="1" dirty="0"/>
          </a:p>
        </p:txBody>
      </p:sp>
    </p:spTree>
    <p:extLst>
      <p:ext uri="{BB962C8B-B14F-4D97-AF65-F5344CB8AC3E}">
        <p14:creationId xmlns:p14="http://schemas.microsoft.com/office/powerpoint/2010/main" val="286590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792162"/>
          </a:xfrm>
        </p:spPr>
        <p:txBody>
          <a:bodyPr>
            <a:normAutofit/>
          </a:bodyPr>
          <a:lstStyle/>
          <a:p>
            <a:r>
              <a:rPr lang="en-US" dirty="0" smtClean="0"/>
              <a:t>Library Search</a:t>
            </a:r>
            <a:endParaRPr lang="en-US" dirty="0"/>
          </a:p>
        </p:txBody>
      </p:sp>
      <p:sp>
        <p:nvSpPr>
          <p:cNvPr id="4" name="Content Placeholder 3"/>
          <p:cNvSpPr>
            <a:spLocks noGrp="1"/>
          </p:cNvSpPr>
          <p:nvPr>
            <p:ph idx="1"/>
          </p:nvPr>
        </p:nvSpPr>
        <p:spPr>
          <a:xfrm>
            <a:off x="533400" y="1828800"/>
            <a:ext cx="8229600" cy="3962400"/>
          </a:xfrm>
        </p:spPr>
        <p:txBody>
          <a:bodyPr>
            <a:normAutofit fontScale="92500" lnSpcReduction="10000"/>
          </a:bodyPr>
          <a:lstStyle/>
          <a:p>
            <a:r>
              <a:rPr lang="en-US" dirty="0" smtClean="0"/>
              <a:t>“Fingerprint” Identification</a:t>
            </a:r>
          </a:p>
          <a:p>
            <a:pPr lvl="1"/>
            <a:r>
              <a:rPr lang="en-US" dirty="0" smtClean="0"/>
              <a:t>Identify compound </a:t>
            </a:r>
            <a:r>
              <a:rPr lang="en-US" dirty="0"/>
              <a:t>by m</a:t>
            </a:r>
            <a:r>
              <a:rPr lang="en-US" dirty="0" smtClean="0"/>
              <a:t>atching spectrum </a:t>
            </a:r>
            <a:r>
              <a:rPr lang="en-US" dirty="0"/>
              <a:t>to </a:t>
            </a:r>
            <a:r>
              <a:rPr lang="en-US" dirty="0" smtClean="0"/>
              <a:t>library spectrum</a:t>
            </a:r>
          </a:p>
          <a:p>
            <a:endParaRPr lang="en-US" dirty="0" smtClean="0"/>
          </a:p>
          <a:p>
            <a:r>
              <a:rPr lang="en-US" dirty="0" smtClean="0"/>
              <a:t>Compare Query to Library Spectra</a:t>
            </a:r>
          </a:p>
          <a:p>
            <a:pPr lvl="1"/>
            <a:r>
              <a:rPr lang="en-US" dirty="0" smtClean="0"/>
              <a:t>Derive ‘score’ for each library spectrum</a:t>
            </a:r>
          </a:p>
          <a:p>
            <a:pPr lvl="2"/>
            <a:r>
              <a:rPr lang="en-US" dirty="0" smtClean="0"/>
              <a:t>Reflect likelihood both spectra are from same compound</a:t>
            </a:r>
          </a:p>
          <a:p>
            <a:pPr lvl="1"/>
            <a:r>
              <a:rPr lang="en-US" dirty="0" smtClean="0"/>
              <a:t>Arrange results by score</a:t>
            </a:r>
          </a:p>
          <a:p>
            <a:pPr lvl="2"/>
            <a:r>
              <a:rPr lang="en-US" dirty="0" smtClean="0"/>
              <a:t>Create ‘</a:t>
            </a:r>
            <a:r>
              <a:rPr lang="en-US" dirty="0" err="1" smtClean="0"/>
              <a:t>Hitlist</a:t>
            </a:r>
            <a:r>
              <a:rPr lang="en-US" dirty="0" smtClean="0"/>
              <a:t>’</a:t>
            </a:r>
          </a:p>
        </p:txBody>
      </p:sp>
    </p:spTree>
    <p:extLst>
      <p:ext uri="{BB962C8B-B14F-4D97-AF65-F5344CB8AC3E}">
        <p14:creationId xmlns:p14="http://schemas.microsoft.com/office/powerpoint/2010/main" val="129026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685800" y="152400"/>
            <a:ext cx="7772400" cy="1143000"/>
          </a:xfrm>
        </p:spPr>
        <p:txBody>
          <a:bodyPr/>
          <a:lstStyle/>
          <a:p>
            <a:r>
              <a:rPr lang="en-US" sz="3200" dirty="0" smtClean="0"/>
              <a:t>Traditional Library Search</a:t>
            </a:r>
            <a:endParaRPr lang="en-US" sz="3200" dirty="0"/>
          </a:p>
        </p:txBody>
      </p:sp>
      <p:sp>
        <p:nvSpPr>
          <p:cNvPr id="165893" name="Text Box 5"/>
          <p:cNvSpPr txBox="1">
            <a:spLocks noChangeArrowheads="1"/>
          </p:cNvSpPr>
          <p:nvPr/>
        </p:nvSpPr>
        <p:spPr bwMode="auto">
          <a:xfrm>
            <a:off x="7696200" y="1676400"/>
            <a:ext cx="1371600" cy="701675"/>
          </a:xfrm>
          <a:prstGeom prst="rect">
            <a:avLst/>
          </a:prstGeom>
          <a:solidFill>
            <a:schemeClr val="bg1"/>
          </a:solidFill>
          <a:ln w="9525">
            <a:noFill/>
            <a:miter lim="800000"/>
            <a:headEnd/>
            <a:tailEnd/>
          </a:ln>
          <a:effectLst/>
        </p:spPr>
        <p:txBody>
          <a:bodyPr>
            <a:spAutoFit/>
          </a:bodyPr>
          <a:lstStyle/>
          <a:p>
            <a:pPr marL="342900" indent="-342900" algn="ctr">
              <a:buClr>
                <a:schemeClr val="hlink"/>
              </a:buClr>
              <a:buSzPct val="110000"/>
              <a:buFont typeface="Wingdings" pitchFamily="2" charset="2"/>
              <a:buNone/>
            </a:pPr>
            <a:r>
              <a:rPr lang="en-US" sz="2000" dirty="0">
                <a:latin typeface="Tahoma" pitchFamily="34" charset="0"/>
              </a:rPr>
              <a:t>Query</a:t>
            </a:r>
          </a:p>
          <a:p>
            <a:pPr marL="342900" indent="-342900" algn="ctr">
              <a:buClr>
                <a:schemeClr val="hlink"/>
              </a:buClr>
              <a:buSzPct val="110000"/>
              <a:buFont typeface="Wingdings" pitchFamily="2" charset="2"/>
              <a:buNone/>
            </a:pPr>
            <a:r>
              <a:rPr lang="en-US" sz="2000" dirty="0">
                <a:latin typeface="Tahoma" pitchFamily="34" charset="0"/>
              </a:rPr>
              <a:t>Spectrum</a:t>
            </a:r>
          </a:p>
        </p:txBody>
      </p:sp>
      <p:sp>
        <p:nvSpPr>
          <p:cNvPr id="165894" name="Text Box 6"/>
          <p:cNvSpPr txBox="1">
            <a:spLocks noChangeArrowheads="1"/>
          </p:cNvSpPr>
          <p:nvPr/>
        </p:nvSpPr>
        <p:spPr bwMode="auto">
          <a:xfrm>
            <a:off x="7543800" y="4267200"/>
            <a:ext cx="1600200" cy="707886"/>
          </a:xfrm>
          <a:prstGeom prst="rect">
            <a:avLst/>
          </a:prstGeom>
          <a:solidFill>
            <a:schemeClr val="bg1"/>
          </a:solidFill>
          <a:ln w="9525">
            <a:noFill/>
            <a:miter lim="800000"/>
            <a:headEnd/>
            <a:tailEnd/>
          </a:ln>
          <a:effectLst/>
        </p:spPr>
        <p:txBody>
          <a:bodyPr>
            <a:spAutoFit/>
          </a:bodyPr>
          <a:lstStyle/>
          <a:p>
            <a:pPr marL="342900" indent="-342900" algn="ctr">
              <a:buClr>
                <a:schemeClr val="hlink"/>
              </a:buClr>
              <a:buSzPct val="110000"/>
              <a:buFont typeface="Wingdings" pitchFamily="2" charset="2"/>
              <a:buNone/>
            </a:pPr>
            <a:r>
              <a:rPr lang="en-US" sz="2000" dirty="0">
                <a:latin typeface="Tahoma" pitchFamily="34" charset="0"/>
              </a:rPr>
              <a:t>Library</a:t>
            </a:r>
          </a:p>
          <a:p>
            <a:pPr marL="342900" indent="-342900" algn="ctr">
              <a:buClr>
                <a:schemeClr val="hlink"/>
              </a:buClr>
              <a:buSzPct val="110000"/>
              <a:buFont typeface="Wingdings" pitchFamily="2" charset="2"/>
              <a:buNone/>
            </a:pPr>
            <a:r>
              <a:rPr lang="en-US" sz="2000" dirty="0" smtClean="0">
                <a:latin typeface="Tahoma" pitchFamily="34" charset="0"/>
              </a:rPr>
              <a:t>Spectrum</a:t>
            </a:r>
            <a:endParaRPr lang="en-US" sz="2000" dirty="0">
              <a:latin typeface="Tahoma" pitchFamily="34" charset="0"/>
            </a:endParaRPr>
          </a:p>
        </p:txBody>
      </p:sp>
      <p:sp>
        <p:nvSpPr>
          <p:cNvPr id="165895" name="Text Box 7"/>
          <p:cNvSpPr txBox="1">
            <a:spLocks noChangeArrowheads="1"/>
          </p:cNvSpPr>
          <p:nvPr/>
        </p:nvSpPr>
        <p:spPr bwMode="auto">
          <a:xfrm>
            <a:off x="228600" y="4572000"/>
            <a:ext cx="1066800" cy="701675"/>
          </a:xfrm>
          <a:prstGeom prst="rect">
            <a:avLst/>
          </a:prstGeom>
          <a:solidFill>
            <a:schemeClr val="bg1"/>
          </a:solidFill>
          <a:ln w="9525">
            <a:noFill/>
            <a:miter lim="800000"/>
            <a:headEnd/>
            <a:tailEnd/>
          </a:ln>
          <a:effectLst/>
        </p:spPr>
        <p:txBody>
          <a:bodyPr>
            <a:spAutoFit/>
          </a:bodyPr>
          <a:lstStyle/>
          <a:p>
            <a:pPr marL="342900" indent="-342900" algn="ctr">
              <a:buClr>
                <a:schemeClr val="hlink"/>
              </a:buClr>
              <a:buSzPct val="110000"/>
              <a:buFont typeface="Wingdings" pitchFamily="2" charset="2"/>
              <a:buNone/>
            </a:pPr>
            <a:r>
              <a:rPr lang="en-US" sz="2000" dirty="0">
                <a:latin typeface="Tahoma" pitchFamily="34" charset="0"/>
              </a:rPr>
              <a:t>Hit</a:t>
            </a:r>
          </a:p>
          <a:p>
            <a:pPr marL="342900" indent="-342900" algn="ctr">
              <a:buClr>
                <a:schemeClr val="hlink"/>
              </a:buClr>
              <a:buSzPct val="110000"/>
              <a:buFont typeface="Wingdings" pitchFamily="2" charset="2"/>
              <a:buNone/>
            </a:pPr>
            <a:r>
              <a:rPr lang="en-US" sz="2000" dirty="0">
                <a:latin typeface="Tahoma" pitchFamily="34" charset="0"/>
              </a:rPr>
              <a:t>List</a:t>
            </a:r>
          </a:p>
        </p:txBody>
      </p:sp>
      <p:sp>
        <p:nvSpPr>
          <p:cNvPr id="165896" name="Text Box 8"/>
          <p:cNvSpPr txBox="1">
            <a:spLocks noChangeArrowheads="1"/>
          </p:cNvSpPr>
          <p:nvPr/>
        </p:nvSpPr>
        <p:spPr bwMode="auto">
          <a:xfrm>
            <a:off x="76200" y="3124200"/>
            <a:ext cx="1371600" cy="701675"/>
          </a:xfrm>
          <a:prstGeom prst="rect">
            <a:avLst/>
          </a:prstGeom>
          <a:solidFill>
            <a:schemeClr val="bg1"/>
          </a:solidFill>
          <a:ln w="9525">
            <a:noFill/>
            <a:miter lim="800000"/>
            <a:headEnd/>
            <a:tailEnd/>
          </a:ln>
          <a:effectLst/>
        </p:spPr>
        <p:txBody>
          <a:bodyPr>
            <a:spAutoFit/>
          </a:bodyPr>
          <a:lstStyle/>
          <a:p>
            <a:pPr marL="342900" indent="-342900" algn="ctr">
              <a:buClr>
                <a:schemeClr val="hlink"/>
              </a:buClr>
              <a:buSzPct val="110000"/>
              <a:buFont typeface="Wingdings" pitchFamily="2" charset="2"/>
              <a:buNone/>
            </a:pPr>
            <a:r>
              <a:rPr lang="en-US" sz="2000" dirty="0">
                <a:latin typeface="Tahoma" pitchFamily="34" charset="0"/>
              </a:rPr>
              <a:t>Score</a:t>
            </a:r>
          </a:p>
          <a:p>
            <a:pPr marL="342900" indent="-342900" algn="ctr">
              <a:buClr>
                <a:schemeClr val="hlink"/>
              </a:buClr>
              <a:buSzPct val="110000"/>
              <a:buFont typeface="Wingdings" pitchFamily="2" charset="2"/>
              <a:buNone/>
            </a:pPr>
            <a:r>
              <a:rPr lang="en-US" sz="2000" dirty="0">
                <a:latin typeface="Tahoma" pitchFamily="34" charset="0"/>
              </a:rPr>
              <a:t>Histogram</a:t>
            </a:r>
          </a:p>
        </p:txBody>
      </p:sp>
      <p:pic>
        <p:nvPicPr>
          <p:cNvPr id="8" name="Picture 4"/>
          <p:cNvPicPr>
            <a:picLocks noChangeAspect="1" noChangeArrowheads="1"/>
          </p:cNvPicPr>
          <p:nvPr/>
        </p:nvPicPr>
        <p:blipFill>
          <a:blip r:embed="rId3" cstate="print"/>
          <a:srcRect t="12907" b="2284"/>
          <a:stretch>
            <a:fillRect/>
          </a:stretch>
        </p:blipFill>
        <p:spPr bwMode="auto">
          <a:xfrm>
            <a:off x="1371600" y="1447800"/>
            <a:ext cx="6248400" cy="4114800"/>
          </a:xfrm>
          <a:prstGeom prst="rect">
            <a:avLst/>
          </a:prstGeom>
          <a:noFill/>
          <a:ln w="9525">
            <a:noFill/>
            <a:miter lim="800000"/>
            <a:headEnd/>
            <a:tailEnd/>
          </a:ln>
        </p:spPr>
      </p:pic>
      <p:sp>
        <p:nvSpPr>
          <p:cNvPr id="9" name="Text Box 3"/>
          <p:cNvSpPr txBox="1">
            <a:spLocks noChangeArrowheads="1"/>
          </p:cNvSpPr>
          <p:nvPr/>
        </p:nvSpPr>
        <p:spPr bwMode="auto">
          <a:xfrm>
            <a:off x="1447800" y="6013847"/>
            <a:ext cx="6400800" cy="283476"/>
          </a:xfrm>
          <a:prstGeom prst="rect">
            <a:avLst/>
          </a:prstGeom>
          <a:noFill/>
          <a:ln w="9525">
            <a:noFill/>
            <a:miter lim="800000"/>
            <a:headEnd/>
            <a:tailEnd/>
          </a:ln>
        </p:spPr>
        <p:txBody>
          <a:bodyPr wrap="square">
            <a:spAutoFit/>
          </a:bodyPr>
          <a:lstStyle/>
          <a:p>
            <a:pPr marL="342900" indent="-342900" algn="ctr">
              <a:lnSpc>
                <a:spcPct val="60000"/>
              </a:lnSpc>
              <a:spcBef>
                <a:spcPct val="50000"/>
              </a:spcBef>
              <a:buClr>
                <a:schemeClr val="hlink"/>
              </a:buClr>
              <a:buSzPct val="110000"/>
              <a:buFont typeface="Wingdings" pitchFamily="2" charset="2"/>
              <a:buNone/>
            </a:pPr>
            <a:r>
              <a:rPr lang="en-US" sz="2000" dirty="0" smtClean="0">
                <a:latin typeface="Tahoma" pitchFamily="34" charset="0"/>
              </a:rPr>
              <a:t>2011 Version </a:t>
            </a:r>
            <a:r>
              <a:rPr lang="en-US" sz="2000" dirty="0">
                <a:latin typeface="Tahoma" pitchFamily="34" charset="0"/>
              </a:rPr>
              <a:t>- </a:t>
            </a:r>
            <a:r>
              <a:rPr lang="en-US" sz="2000" dirty="0" smtClean="0">
                <a:latin typeface="Tahoma" pitchFamily="34" charset="0"/>
              </a:rPr>
              <a:t>213K EI, 5K CID, 71K RI Compounds</a:t>
            </a:r>
            <a:endParaRPr lang="en-US" sz="2000" dirty="0">
              <a:latin typeface="Tahoma" pitchFamily="34" charset="0"/>
            </a:endParaRPr>
          </a:p>
        </p:txBody>
      </p:sp>
      <p:sp>
        <p:nvSpPr>
          <p:cNvPr id="11" name="Text Box 8"/>
          <p:cNvSpPr txBox="1">
            <a:spLocks noChangeArrowheads="1"/>
          </p:cNvSpPr>
          <p:nvPr/>
        </p:nvSpPr>
        <p:spPr bwMode="auto">
          <a:xfrm>
            <a:off x="0" y="1752600"/>
            <a:ext cx="1371600" cy="707886"/>
          </a:xfrm>
          <a:prstGeom prst="rect">
            <a:avLst/>
          </a:prstGeom>
          <a:solidFill>
            <a:schemeClr val="bg1"/>
          </a:solidFill>
          <a:ln w="9525">
            <a:noFill/>
            <a:miter lim="800000"/>
            <a:headEnd/>
            <a:tailEnd/>
          </a:ln>
          <a:effectLst/>
        </p:spPr>
        <p:txBody>
          <a:bodyPr wrap="square">
            <a:spAutoFit/>
          </a:bodyPr>
          <a:lstStyle/>
          <a:p>
            <a:pPr algn="ctr">
              <a:buClr>
                <a:schemeClr val="hlink"/>
              </a:buClr>
              <a:buSzPct val="110000"/>
              <a:buFont typeface="Wingdings" pitchFamily="2" charset="2"/>
              <a:buNone/>
            </a:pPr>
            <a:r>
              <a:rPr lang="en-US" sz="2000" dirty="0" smtClean="0">
                <a:latin typeface="Tahoma" pitchFamily="34" charset="0"/>
              </a:rPr>
              <a:t>Search List</a:t>
            </a:r>
            <a:endParaRPr lang="en-US" sz="2000" dirty="0">
              <a:latin typeface="Tahoma" pitchFamily="34" charset="0"/>
            </a:endParaRPr>
          </a:p>
        </p:txBody>
      </p:sp>
    </p:spTree>
    <p:extLst>
      <p:ext uri="{BB962C8B-B14F-4D97-AF65-F5344CB8AC3E}">
        <p14:creationId xmlns:p14="http://schemas.microsoft.com/office/powerpoint/2010/main" val="26587591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685800" y="76200"/>
            <a:ext cx="7772400" cy="1143000"/>
          </a:xfrm>
        </p:spPr>
        <p:txBody>
          <a:bodyPr/>
          <a:lstStyle/>
          <a:p>
            <a:r>
              <a:rPr lang="en-US" sz="3200" dirty="0" smtClean="0"/>
              <a:t>Non-Traditional Peptide Spectrum </a:t>
            </a:r>
            <a:r>
              <a:rPr lang="en-US" sz="3200" dirty="0"/>
              <a:t>Search</a:t>
            </a:r>
          </a:p>
        </p:txBody>
      </p:sp>
      <p:sp>
        <p:nvSpPr>
          <p:cNvPr id="165893" name="Text Box 5"/>
          <p:cNvSpPr txBox="1">
            <a:spLocks noChangeArrowheads="1"/>
          </p:cNvSpPr>
          <p:nvPr/>
        </p:nvSpPr>
        <p:spPr bwMode="auto">
          <a:xfrm>
            <a:off x="7543800" y="1981200"/>
            <a:ext cx="1371600" cy="701675"/>
          </a:xfrm>
          <a:prstGeom prst="rect">
            <a:avLst/>
          </a:prstGeom>
          <a:solidFill>
            <a:schemeClr val="bg1"/>
          </a:solidFill>
          <a:ln w="9525">
            <a:noFill/>
            <a:miter lim="800000"/>
            <a:headEnd/>
            <a:tailEnd/>
          </a:ln>
          <a:effectLst/>
        </p:spPr>
        <p:txBody>
          <a:bodyPr>
            <a:spAutoFit/>
          </a:bodyPr>
          <a:lstStyle/>
          <a:p>
            <a:pPr marL="342900" indent="-342900" algn="ctr">
              <a:buClr>
                <a:schemeClr val="hlink"/>
              </a:buClr>
              <a:buSzPct val="110000"/>
              <a:buFont typeface="Wingdings" pitchFamily="2" charset="2"/>
              <a:buNone/>
            </a:pPr>
            <a:r>
              <a:rPr lang="en-US" sz="2000" dirty="0">
                <a:latin typeface="Tahoma" pitchFamily="34" charset="0"/>
              </a:rPr>
              <a:t>Query</a:t>
            </a:r>
          </a:p>
          <a:p>
            <a:pPr marL="342900" indent="-342900" algn="ctr">
              <a:buClr>
                <a:schemeClr val="hlink"/>
              </a:buClr>
              <a:buSzPct val="110000"/>
              <a:buFont typeface="Wingdings" pitchFamily="2" charset="2"/>
              <a:buNone/>
            </a:pPr>
            <a:r>
              <a:rPr lang="en-US" sz="2000" dirty="0">
                <a:latin typeface="Tahoma" pitchFamily="34" charset="0"/>
              </a:rPr>
              <a:t>Spectrum</a:t>
            </a:r>
          </a:p>
        </p:txBody>
      </p:sp>
      <p:sp>
        <p:nvSpPr>
          <p:cNvPr id="165894" name="Text Box 6"/>
          <p:cNvSpPr txBox="1">
            <a:spLocks noChangeArrowheads="1"/>
          </p:cNvSpPr>
          <p:nvPr/>
        </p:nvSpPr>
        <p:spPr bwMode="auto">
          <a:xfrm>
            <a:off x="7467600" y="4572000"/>
            <a:ext cx="1600200" cy="1006475"/>
          </a:xfrm>
          <a:prstGeom prst="rect">
            <a:avLst/>
          </a:prstGeom>
          <a:solidFill>
            <a:schemeClr val="bg1"/>
          </a:solidFill>
          <a:ln w="9525">
            <a:noFill/>
            <a:miter lim="800000"/>
            <a:headEnd/>
            <a:tailEnd/>
          </a:ln>
          <a:effectLst/>
        </p:spPr>
        <p:txBody>
          <a:bodyPr>
            <a:spAutoFit/>
          </a:bodyPr>
          <a:lstStyle/>
          <a:p>
            <a:pPr marL="342900" indent="-342900" algn="ctr">
              <a:buClr>
                <a:schemeClr val="hlink"/>
              </a:buClr>
              <a:buSzPct val="110000"/>
              <a:buFont typeface="Wingdings" pitchFamily="2" charset="2"/>
              <a:buNone/>
            </a:pPr>
            <a:r>
              <a:rPr lang="en-US" sz="2000" dirty="0">
                <a:latin typeface="Tahoma" pitchFamily="34" charset="0"/>
              </a:rPr>
              <a:t>Library</a:t>
            </a:r>
          </a:p>
          <a:p>
            <a:pPr marL="342900" indent="-342900" algn="ctr">
              <a:buClr>
                <a:schemeClr val="hlink"/>
              </a:buClr>
              <a:buSzPct val="110000"/>
              <a:buFont typeface="Wingdings" pitchFamily="2" charset="2"/>
              <a:buNone/>
            </a:pPr>
            <a:r>
              <a:rPr lang="en-US" sz="2000" dirty="0">
                <a:latin typeface="Tahoma" pitchFamily="34" charset="0"/>
              </a:rPr>
              <a:t>(Consensus)</a:t>
            </a:r>
          </a:p>
          <a:p>
            <a:pPr marL="342900" indent="-342900" algn="ctr">
              <a:buClr>
                <a:schemeClr val="hlink"/>
              </a:buClr>
              <a:buSzPct val="110000"/>
              <a:buFont typeface="Wingdings" pitchFamily="2" charset="2"/>
              <a:buNone/>
            </a:pPr>
            <a:r>
              <a:rPr lang="en-US" sz="2000" dirty="0">
                <a:latin typeface="Tahoma" pitchFamily="34" charset="0"/>
              </a:rPr>
              <a:t>Spectrum</a:t>
            </a:r>
          </a:p>
        </p:txBody>
      </p:sp>
      <p:sp>
        <p:nvSpPr>
          <p:cNvPr id="165895" name="Text Box 7"/>
          <p:cNvSpPr txBox="1">
            <a:spLocks noChangeArrowheads="1"/>
          </p:cNvSpPr>
          <p:nvPr/>
        </p:nvSpPr>
        <p:spPr bwMode="auto">
          <a:xfrm>
            <a:off x="228600" y="4419600"/>
            <a:ext cx="1066800" cy="701675"/>
          </a:xfrm>
          <a:prstGeom prst="rect">
            <a:avLst/>
          </a:prstGeom>
          <a:solidFill>
            <a:schemeClr val="bg1"/>
          </a:solidFill>
          <a:ln w="9525">
            <a:noFill/>
            <a:miter lim="800000"/>
            <a:headEnd/>
            <a:tailEnd/>
          </a:ln>
          <a:effectLst/>
        </p:spPr>
        <p:txBody>
          <a:bodyPr>
            <a:spAutoFit/>
          </a:bodyPr>
          <a:lstStyle/>
          <a:p>
            <a:pPr marL="342900" indent="-342900" algn="ctr">
              <a:buClr>
                <a:schemeClr val="hlink"/>
              </a:buClr>
              <a:buSzPct val="110000"/>
              <a:buFont typeface="Wingdings" pitchFamily="2" charset="2"/>
              <a:buNone/>
            </a:pPr>
            <a:r>
              <a:rPr lang="en-US" sz="2000" dirty="0">
                <a:latin typeface="Tahoma" pitchFamily="34" charset="0"/>
              </a:rPr>
              <a:t>Hit</a:t>
            </a:r>
          </a:p>
          <a:p>
            <a:pPr marL="342900" indent="-342900" algn="ctr">
              <a:buClr>
                <a:schemeClr val="hlink"/>
              </a:buClr>
              <a:buSzPct val="110000"/>
              <a:buFont typeface="Wingdings" pitchFamily="2" charset="2"/>
              <a:buNone/>
            </a:pPr>
            <a:r>
              <a:rPr lang="en-US" sz="2000" dirty="0">
                <a:latin typeface="Tahoma" pitchFamily="34" charset="0"/>
              </a:rPr>
              <a:t>List</a:t>
            </a:r>
          </a:p>
        </p:txBody>
      </p:sp>
      <p:sp>
        <p:nvSpPr>
          <p:cNvPr id="165896" name="Text Box 8"/>
          <p:cNvSpPr txBox="1">
            <a:spLocks noChangeArrowheads="1"/>
          </p:cNvSpPr>
          <p:nvPr/>
        </p:nvSpPr>
        <p:spPr bwMode="auto">
          <a:xfrm>
            <a:off x="76200" y="2743200"/>
            <a:ext cx="1371600" cy="701675"/>
          </a:xfrm>
          <a:prstGeom prst="rect">
            <a:avLst/>
          </a:prstGeom>
          <a:solidFill>
            <a:schemeClr val="bg1"/>
          </a:solidFill>
          <a:ln w="9525">
            <a:noFill/>
            <a:miter lim="800000"/>
            <a:headEnd/>
            <a:tailEnd/>
          </a:ln>
          <a:effectLst/>
        </p:spPr>
        <p:txBody>
          <a:bodyPr>
            <a:spAutoFit/>
          </a:bodyPr>
          <a:lstStyle/>
          <a:p>
            <a:pPr marL="342900" indent="-342900" algn="ctr">
              <a:buClr>
                <a:schemeClr val="hlink"/>
              </a:buClr>
              <a:buSzPct val="110000"/>
              <a:buFont typeface="Wingdings" pitchFamily="2" charset="2"/>
              <a:buNone/>
            </a:pPr>
            <a:r>
              <a:rPr lang="en-US" sz="2000" dirty="0">
                <a:latin typeface="Tahoma" pitchFamily="34" charset="0"/>
              </a:rPr>
              <a:t>Score</a:t>
            </a:r>
          </a:p>
          <a:p>
            <a:pPr marL="342900" indent="-342900" algn="ctr">
              <a:buClr>
                <a:schemeClr val="hlink"/>
              </a:buClr>
              <a:buSzPct val="110000"/>
              <a:buFont typeface="Wingdings" pitchFamily="2" charset="2"/>
              <a:buNone/>
            </a:pPr>
            <a:r>
              <a:rPr lang="en-US" sz="2000" dirty="0">
                <a:latin typeface="Tahoma" pitchFamily="34" charset="0"/>
              </a:rPr>
              <a:t>Histogram</a:t>
            </a:r>
          </a:p>
        </p:txBody>
      </p:sp>
      <p:pic>
        <p:nvPicPr>
          <p:cNvPr id="165898" name="Picture 10"/>
          <p:cNvPicPr>
            <a:picLocks noChangeAspect="1" noChangeArrowheads="1"/>
          </p:cNvPicPr>
          <p:nvPr/>
        </p:nvPicPr>
        <p:blipFill>
          <a:blip r:embed="rId3" cstate="print"/>
          <a:srcRect/>
          <a:stretch>
            <a:fillRect/>
          </a:stretch>
        </p:blipFill>
        <p:spPr bwMode="auto">
          <a:xfrm>
            <a:off x="1524000" y="1219200"/>
            <a:ext cx="5943600" cy="4751388"/>
          </a:xfrm>
          <a:prstGeom prst="rect">
            <a:avLst/>
          </a:prstGeom>
          <a:noFill/>
          <a:ln w="9525">
            <a:noFill/>
            <a:miter lim="800000"/>
            <a:headEnd/>
            <a:tailEnd/>
          </a:ln>
          <a:effectLst/>
        </p:spPr>
      </p:pic>
      <p:sp>
        <p:nvSpPr>
          <p:cNvPr id="8" name="TextBox 7"/>
          <p:cNvSpPr txBox="1"/>
          <p:nvPr/>
        </p:nvSpPr>
        <p:spPr>
          <a:xfrm>
            <a:off x="2133600" y="6172200"/>
            <a:ext cx="5410200" cy="400110"/>
          </a:xfrm>
          <a:prstGeom prst="rect">
            <a:avLst/>
          </a:prstGeom>
          <a:noFill/>
        </p:spPr>
        <p:txBody>
          <a:bodyPr wrap="square" rtlCol="0">
            <a:spAutoFit/>
          </a:bodyPr>
          <a:lstStyle/>
          <a:p>
            <a:r>
              <a:rPr lang="en-US" sz="2000" dirty="0" smtClean="0"/>
              <a:t>For Protein Inference and Quality Monitoring</a:t>
            </a:r>
            <a:endParaRPr lang="en-US" sz="2000" dirty="0"/>
          </a:p>
        </p:txBody>
      </p:sp>
      <p:sp>
        <p:nvSpPr>
          <p:cNvPr id="9" name="Text Box 8"/>
          <p:cNvSpPr txBox="1">
            <a:spLocks noChangeArrowheads="1"/>
          </p:cNvSpPr>
          <p:nvPr/>
        </p:nvSpPr>
        <p:spPr bwMode="auto">
          <a:xfrm>
            <a:off x="152400" y="1676400"/>
            <a:ext cx="1371600" cy="707886"/>
          </a:xfrm>
          <a:prstGeom prst="rect">
            <a:avLst/>
          </a:prstGeom>
          <a:solidFill>
            <a:schemeClr val="bg1"/>
          </a:solidFill>
          <a:ln w="9525">
            <a:noFill/>
            <a:miter lim="800000"/>
            <a:headEnd/>
            <a:tailEnd/>
          </a:ln>
          <a:effectLst/>
        </p:spPr>
        <p:txBody>
          <a:bodyPr>
            <a:spAutoFit/>
          </a:bodyPr>
          <a:lstStyle/>
          <a:p>
            <a:pPr marL="342900" indent="-342900">
              <a:buClr>
                <a:schemeClr val="hlink"/>
              </a:buClr>
              <a:buSzPct val="110000"/>
              <a:buFont typeface="Wingdings" pitchFamily="2" charset="2"/>
              <a:buNone/>
            </a:pPr>
            <a:r>
              <a:rPr lang="en-US" sz="2000" dirty="0" smtClean="0">
                <a:latin typeface="Tahoma" pitchFamily="34" charset="0"/>
              </a:rPr>
              <a:t>Spectrum List</a:t>
            </a:r>
            <a:endParaRPr lang="en-US" sz="2000" dirty="0">
              <a:latin typeface="Tahoma" pitchFamily="34" charset="0"/>
            </a:endParaRPr>
          </a:p>
        </p:txBody>
      </p:sp>
    </p:spTree>
    <p:extLst>
      <p:ext uri="{BB962C8B-B14F-4D97-AF65-F5344CB8AC3E}">
        <p14:creationId xmlns:p14="http://schemas.microsoft.com/office/powerpoint/2010/main" val="7058747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81000"/>
            <a:ext cx="7772400" cy="1143000"/>
          </a:xfrm>
        </p:spPr>
        <p:txBody>
          <a:bodyPr/>
          <a:lstStyle/>
          <a:p>
            <a:r>
              <a:rPr lang="en-US" dirty="0" smtClean="0"/>
              <a:t>Spectrum Similarity Score</a:t>
            </a:r>
            <a:endParaRPr lang="en-US" dirty="0"/>
          </a:p>
        </p:txBody>
      </p:sp>
      <p:sp>
        <p:nvSpPr>
          <p:cNvPr id="13315" name="Rectangle 3"/>
          <p:cNvSpPr>
            <a:spLocks noGrp="1" noChangeArrowheads="1"/>
          </p:cNvSpPr>
          <p:nvPr>
            <p:ph type="body" idx="1"/>
          </p:nvPr>
        </p:nvSpPr>
        <p:spPr>
          <a:xfrm>
            <a:off x="1524000" y="3276600"/>
            <a:ext cx="6477000" cy="2743200"/>
          </a:xfrm>
        </p:spPr>
        <p:txBody>
          <a:bodyPr>
            <a:normAutofit lnSpcReduction="10000"/>
          </a:bodyPr>
          <a:lstStyle/>
          <a:p>
            <a:r>
              <a:rPr lang="en-US" sz="2000" dirty="0" smtClean="0"/>
              <a:t>Each spectrum expressed as a vector</a:t>
            </a:r>
          </a:p>
          <a:p>
            <a:r>
              <a:rPr lang="en-US" sz="2000" dirty="0" smtClean="0"/>
              <a:t>Cosine of </a:t>
            </a:r>
            <a:r>
              <a:rPr lang="en-US" sz="2000" b="1" dirty="0" smtClean="0"/>
              <a:t>Angle</a:t>
            </a:r>
            <a:r>
              <a:rPr lang="en-US" sz="2000" dirty="0" smtClean="0"/>
              <a:t> between </a:t>
            </a:r>
            <a:r>
              <a:rPr lang="en-US" sz="2000" b="1" i="1" dirty="0" smtClean="0"/>
              <a:t>Q</a:t>
            </a:r>
            <a:r>
              <a:rPr lang="en-US" sz="2000" dirty="0" smtClean="0"/>
              <a:t>uery and </a:t>
            </a:r>
            <a:r>
              <a:rPr lang="en-US" sz="2000" b="1" i="1" dirty="0" smtClean="0"/>
              <a:t>L</a:t>
            </a:r>
            <a:r>
              <a:rPr lang="en-US" sz="2000" dirty="0" smtClean="0"/>
              <a:t>ibrary Spectra</a:t>
            </a:r>
          </a:p>
          <a:p>
            <a:r>
              <a:rPr lang="en-US" sz="2000" b="1" i="1" dirty="0" smtClean="0"/>
              <a:t>Q, L</a:t>
            </a:r>
            <a:r>
              <a:rPr lang="en-US" sz="2000" dirty="0" smtClean="0"/>
              <a:t> </a:t>
            </a:r>
            <a:r>
              <a:rPr lang="en-US" sz="2000" dirty="0"/>
              <a:t>= </a:t>
            </a:r>
            <a:r>
              <a:rPr lang="en-US" sz="2000" b="1" i="1" dirty="0" smtClean="0"/>
              <a:t>weight </a:t>
            </a:r>
            <a:r>
              <a:rPr lang="en-US" sz="2000" dirty="0" smtClean="0"/>
              <a:t>(abundance, mass) : for each peak</a:t>
            </a:r>
            <a:endParaRPr lang="en-US" sz="2000" dirty="0"/>
          </a:p>
          <a:p>
            <a:r>
              <a:rPr lang="en-US" sz="2000" b="1" i="1" dirty="0" smtClean="0"/>
              <a:t>weight </a:t>
            </a:r>
            <a:r>
              <a:rPr lang="en-US" sz="2000" dirty="0" smtClean="0"/>
              <a:t>(abundance, mass)</a:t>
            </a:r>
            <a:endParaRPr lang="en-US" sz="2000" dirty="0"/>
          </a:p>
          <a:p>
            <a:pPr lvl="1"/>
            <a:r>
              <a:rPr lang="en-US" sz="1800" dirty="0"/>
              <a:t>Abundance</a:t>
            </a:r>
          </a:p>
          <a:p>
            <a:pPr lvl="1"/>
            <a:r>
              <a:rPr lang="en-US" sz="1800" dirty="0"/>
              <a:t>Abundance * m/z</a:t>
            </a:r>
          </a:p>
          <a:p>
            <a:pPr lvl="1"/>
            <a:r>
              <a:rPr lang="en-US" sz="1800" dirty="0" smtClean="0"/>
              <a:t>Certainty * Abundance</a:t>
            </a:r>
          </a:p>
          <a:p>
            <a:pPr lvl="1"/>
            <a:r>
              <a:rPr lang="en-US" sz="1800" dirty="0" smtClean="0"/>
              <a:t>…</a:t>
            </a:r>
            <a:endParaRPr lang="en-US" sz="1800" dirty="0"/>
          </a:p>
        </p:txBody>
      </p:sp>
      <p:graphicFrame>
        <p:nvGraphicFramePr>
          <p:cNvPr id="13316" name="Object 4"/>
          <p:cNvGraphicFramePr>
            <a:graphicFrameLocks noChangeAspect="1"/>
          </p:cNvGraphicFramePr>
          <p:nvPr>
            <p:extLst>
              <p:ext uri="{D42A27DB-BD31-4B8C-83A1-F6EECF244321}">
                <p14:modId xmlns:p14="http://schemas.microsoft.com/office/powerpoint/2010/main" val="479943090"/>
              </p:ext>
            </p:extLst>
          </p:nvPr>
        </p:nvGraphicFramePr>
        <p:xfrm>
          <a:off x="3643313" y="1676400"/>
          <a:ext cx="1860550" cy="1271588"/>
        </p:xfrm>
        <a:graphic>
          <a:graphicData uri="http://schemas.openxmlformats.org/presentationml/2006/ole">
            <mc:AlternateContent xmlns:mc="http://schemas.openxmlformats.org/markup-compatibility/2006">
              <mc:Choice xmlns:v="urn:schemas-microsoft-com:vml" Requires="v">
                <p:oleObj spid="_x0000_s108666" name="Equation" r:id="rId4" imgW="761760" imgH="520560" progId="Equation.3">
                  <p:embed/>
                </p:oleObj>
              </mc:Choice>
              <mc:Fallback>
                <p:oleObj name="Equation" r:id="rId4" imgW="761760" imgH="520560" progId="Equation.3">
                  <p:embed/>
                  <p:pic>
                    <p:nvPicPr>
                      <p:cNvPr id="0" name=""/>
                      <p:cNvPicPr>
                        <a:picLocks noChangeAspect="1" noChangeArrowheads="1"/>
                      </p:cNvPicPr>
                      <p:nvPr/>
                    </p:nvPicPr>
                    <p:blipFill>
                      <a:blip r:embed="rId5"/>
                      <a:srcRect/>
                      <a:stretch>
                        <a:fillRect/>
                      </a:stretch>
                    </p:blipFill>
                    <p:spPr bwMode="auto">
                      <a:xfrm>
                        <a:off x="3643313" y="1676400"/>
                        <a:ext cx="1860550" cy="1271588"/>
                      </a:xfrm>
                      <a:prstGeom prst="rect">
                        <a:avLst/>
                      </a:prstGeom>
                      <a:noFill/>
                      <a:ln w="15875">
                        <a:solidFill>
                          <a:schemeClr val="accent1">
                            <a:shade val="76000"/>
                            <a:shade val="95000"/>
                            <a:satMod val="105000"/>
                          </a:schemeClr>
                        </a:solidFill>
                      </a:ln>
                      <a:effectLst/>
                    </p:spPr>
                  </p:pic>
                </p:oleObj>
              </mc:Fallback>
            </mc:AlternateContent>
          </a:graphicData>
        </a:graphic>
      </p:graphicFrame>
      <p:sp>
        <p:nvSpPr>
          <p:cNvPr id="2" name="TextBox 1"/>
          <p:cNvSpPr txBox="1"/>
          <p:nvPr/>
        </p:nvSpPr>
        <p:spPr>
          <a:xfrm>
            <a:off x="1371600" y="6096000"/>
            <a:ext cx="5715000" cy="461665"/>
          </a:xfrm>
          <a:prstGeom prst="rect">
            <a:avLst/>
          </a:prstGeom>
          <a:noFill/>
        </p:spPr>
        <p:txBody>
          <a:bodyPr wrap="square" rtlCol="0">
            <a:spAutoFit/>
          </a:bodyPr>
          <a:lstStyle/>
          <a:p>
            <a:pPr algn="ctr"/>
            <a:r>
              <a:rPr lang="en-US" sz="1200" dirty="0"/>
              <a:t>S.E. Stein, D.R. Scott "Optimization and Testing of Mass Spectral Search Algorithms for Compound Identification”, J. Amer. Soc. Mass </a:t>
            </a:r>
            <a:r>
              <a:rPr lang="en-US" sz="1200" dirty="0" err="1"/>
              <a:t>Spectrom</a:t>
            </a:r>
            <a:r>
              <a:rPr lang="en-US" sz="1200" dirty="0"/>
              <a:t>., 5, 859-866 (1994)</a:t>
            </a:r>
          </a:p>
        </p:txBody>
      </p:sp>
    </p:spTree>
    <p:extLst>
      <p:ext uri="{BB962C8B-B14F-4D97-AF65-F5344CB8AC3E}">
        <p14:creationId xmlns:p14="http://schemas.microsoft.com/office/powerpoint/2010/main" val="2833916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2971800"/>
          </a:xfrm>
        </p:spPr>
        <p:txBody>
          <a:bodyPr>
            <a:normAutofit fontScale="90000"/>
          </a:bodyPr>
          <a:lstStyle/>
          <a:p>
            <a:r>
              <a:rPr lang="en-US" sz="6700" dirty="0" smtClean="0"/>
              <a:t>Mass Spectral Libraries</a:t>
            </a:r>
            <a:r>
              <a:rPr lang="en-US" sz="2400" b="1" dirty="0" smtClean="0"/>
              <a:t/>
            </a:r>
            <a:br>
              <a:rPr lang="en-US" sz="2400" b="1" dirty="0" smtClean="0"/>
            </a:br>
            <a:r>
              <a:rPr lang="en-US" b="1" dirty="0" smtClean="0"/>
              <a:t/>
            </a:r>
            <a:br>
              <a:rPr lang="en-US" b="1" dirty="0" smtClean="0"/>
            </a:br>
            <a:r>
              <a:rPr lang="en-US" i="1" dirty="0" smtClean="0"/>
              <a:t>An Ever-Expanding Resource for Chemical Identification</a:t>
            </a:r>
            <a:endParaRPr lang="en-US" i="1" dirty="0"/>
          </a:p>
        </p:txBody>
      </p:sp>
      <p:sp>
        <p:nvSpPr>
          <p:cNvPr id="3" name="Subtitle 2"/>
          <p:cNvSpPr>
            <a:spLocks noGrp="1"/>
          </p:cNvSpPr>
          <p:nvPr>
            <p:ph type="subTitle" idx="1"/>
          </p:nvPr>
        </p:nvSpPr>
        <p:spPr>
          <a:xfrm>
            <a:off x="1295400" y="4572000"/>
            <a:ext cx="6400800" cy="1752600"/>
          </a:xfrm>
        </p:spPr>
        <p:txBody>
          <a:bodyPr>
            <a:normAutofit fontScale="77500" lnSpcReduction="20000"/>
          </a:bodyPr>
          <a:lstStyle/>
          <a:p>
            <a:r>
              <a:rPr lang="en-US" dirty="0" smtClean="0">
                <a:solidFill>
                  <a:schemeClr val="tx1"/>
                </a:solidFill>
              </a:rPr>
              <a:t>Steve Stein</a:t>
            </a:r>
          </a:p>
          <a:p>
            <a:r>
              <a:rPr lang="en-US" dirty="0" smtClean="0">
                <a:solidFill>
                  <a:schemeClr val="tx1"/>
                </a:solidFill>
              </a:rPr>
              <a:t>Mass Spectrometry Data Center</a:t>
            </a:r>
          </a:p>
          <a:p>
            <a:r>
              <a:rPr lang="en-US" dirty="0" smtClean="0">
                <a:solidFill>
                  <a:schemeClr val="tx1"/>
                </a:solidFill>
              </a:rPr>
              <a:t>National Institute of Standards and Technology</a:t>
            </a:r>
          </a:p>
          <a:p>
            <a:r>
              <a:rPr lang="en-US" dirty="0" smtClean="0">
                <a:solidFill>
                  <a:schemeClr val="tx1"/>
                </a:solidFill>
              </a:rPr>
              <a:t>Gaithersburg, Maryland, USA</a:t>
            </a:r>
            <a:endParaRPr lang="en-US" dirty="0">
              <a:solidFill>
                <a:schemeClr val="tx1"/>
              </a:solidFill>
            </a:endParaRPr>
          </a:p>
        </p:txBody>
      </p:sp>
    </p:spTree>
    <p:extLst>
      <p:ext uri="{BB962C8B-B14F-4D97-AF65-F5344CB8AC3E}">
        <p14:creationId xmlns:p14="http://schemas.microsoft.com/office/powerpoint/2010/main" val="23431421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5"/>
          <p:cNvSpPr>
            <a:spLocks noChangeArrowheads="1"/>
          </p:cNvSpPr>
          <p:nvPr/>
        </p:nvSpPr>
        <p:spPr bwMode="auto">
          <a:xfrm>
            <a:off x="0" y="2125663"/>
            <a:ext cx="91440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200">
                <a:cs typeface="Times New Roman" pitchFamily="18" charset="0"/>
              </a:rPr>
              <a:t> </a:t>
            </a:r>
          </a:p>
          <a:p>
            <a:pPr algn="l" eaLnBrk="0" hangingPunct="0"/>
            <a:endParaRPr lang="en-US" sz="2400"/>
          </a:p>
        </p:txBody>
      </p:sp>
      <p:pic>
        <p:nvPicPr>
          <p:cNvPr id="3891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3371" t="10599" r="13342" b="6726"/>
          <a:stretch>
            <a:fillRect/>
          </a:stretch>
        </p:blipFill>
        <p:spPr bwMode="auto">
          <a:xfrm>
            <a:off x="1295400" y="1905000"/>
            <a:ext cx="6105525" cy="3211513"/>
          </a:xfrm>
          <a:prstGeom prst="rect">
            <a:avLst/>
          </a:prstGeom>
          <a:noFill/>
          <a:extLst>
            <a:ext uri="{909E8E84-426E-40DD-AFC4-6F175D3DCCD1}">
              <a14:hiddenFill xmlns:a14="http://schemas.microsoft.com/office/drawing/2010/main">
                <a:solidFill>
                  <a:srgbClr val="FFFFFF"/>
                </a:solidFill>
              </a14:hiddenFill>
            </a:ext>
          </a:extLst>
        </p:spPr>
      </p:pic>
      <p:sp>
        <p:nvSpPr>
          <p:cNvPr id="38918" name="Text Box 6"/>
          <p:cNvSpPr txBox="1">
            <a:spLocks noChangeArrowheads="1"/>
          </p:cNvSpPr>
          <p:nvPr/>
        </p:nvSpPr>
        <p:spPr bwMode="auto">
          <a:xfrm>
            <a:off x="900193" y="457200"/>
            <a:ext cx="7391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600" b="1" dirty="0" smtClean="0"/>
              <a:t>Peaks are Highly Correlated</a:t>
            </a:r>
            <a:br>
              <a:rPr lang="en-US" sz="3600" b="1" dirty="0" smtClean="0"/>
            </a:br>
            <a:r>
              <a:rPr lang="en-US" sz="2800" dirty="0" smtClean="0"/>
              <a:t>by mass and abundance</a:t>
            </a:r>
            <a:endParaRPr lang="en-US" sz="2800" dirty="0"/>
          </a:p>
        </p:txBody>
      </p:sp>
      <p:sp>
        <p:nvSpPr>
          <p:cNvPr id="38919" name="Text Box 7"/>
          <p:cNvSpPr txBox="1">
            <a:spLocks noChangeArrowheads="1"/>
          </p:cNvSpPr>
          <p:nvPr/>
        </p:nvSpPr>
        <p:spPr bwMode="auto">
          <a:xfrm>
            <a:off x="3352800" y="5149334"/>
            <a:ext cx="2667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dirty="0" smtClean="0"/>
              <a:t>Differences in m/z</a:t>
            </a:r>
            <a:endParaRPr lang="en-US" dirty="0"/>
          </a:p>
        </p:txBody>
      </p:sp>
      <p:sp>
        <p:nvSpPr>
          <p:cNvPr id="38920" name="Text Box 8"/>
          <p:cNvSpPr txBox="1">
            <a:spLocks noChangeArrowheads="1"/>
          </p:cNvSpPr>
          <p:nvPr/>
        </p:nvSpPr>
        <p:spPr bwMode="auto">
          <a:xfrm>
            <a:off x="76200" y="3200400"/>
            <a:ext cx="1371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smtClean="0"/>
              <a:t>Relative Frequency</a:t>
            </a:r>
            <a:endParaRPr lang="en-US" sz="2400" dirty="0"/>
          </a:p>
        </p:txBody>
      </p:sp>
      <p:sp>
        <p:nvSpPr>
          <p:cNvPr id="38922" name="AutoShape 10"/>
          <p:cNvSpPr>
            <a:spLocks/>
          </p:cNvSpPr>
          <p:nvPr/>
        </p:nvSpPr>
        <p:spPr bwMode="auto">
          <a:xfrm>
            <a:off x="6400800" y="5334000"/>
            <a:ext cx="914400" cy="609600"/>
          </a:xfrm>
          <a:prstGeom prst="borderCallout2">
            <a:avLst>
              <a:gd name="adj1" fmla="val 18750"/>
              <a:gd name="adj2" fmla="val -8333"/>
              <a:gd name="adj3" fmla="val 18750"/>
              <a:gd name="adj4" fmla="val -36111"/>
              <a:gd name="adj5" fmla="val -229690"/>
              <a:gd name="adj6" fmla="val -114236"/>
            </a:avLst>
          </a:prstGeom>
          <a:noFill/>
          <a:ln w="9525">
            <a:solidFill>
              <a:schemeClr val="tx1"/>
            </a:solidFill>
            <a:miter lim="800000"/>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t>Big Peaks </a:t>
            </a:r>
          </a:p>
        </p:txBody>
      </p:sp>
      <p:sp>
        <p:nvSpPr>
          <p:cNvPr id="38923" name="AutoShape 11"/>
          <p:cNvSpPr>
            <a:spLocks/>
          </p:cNvSpPr>
          <p:nvPr/>
        </p:nvSpPr>
        <p:spPr bwMode="auto">
          <a:xfrm>
            <a:off x="7772400" y="1066800"/>
            <a:ext cx="914400" cy="609600"/>
          </a:xfrm>
          <a:prstGeom prst="borderCallout2">
            <a:avLst>
              <a:gd name="adj1" fmla="val 18750"/>
              <a:gd name="adj2" fmla="val -8333"/>
              <a:gd name="adj3" fmla="val 18750"/>
              <a:gd name="adj4" fmla="val -95833"/>
              <a:gd name="adj5" fmla="val 245833"/>
              <a:gd name="adj6" fmla="val -186981"/>
            </a:avLst>
          </a:prstGeom>
          <a:noFill/>
          <a:ln w="9525">
            <a:solidFill>
              <a:schemeClr val="tx1"/>
            </a:solidFill>
            <a:miter lim="800000"/>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t>Small</a:t>
            </a:r>
            <a:br>
              <a:rPr lang="en-US"/>
            </a:br>
            <a:r>
              <a:rPr lang="en-US"/>
              <a:t>Peaks</a:t>
            </a:r>
          </a:p>
        </p:txBody>
      </p:sp>
      <p:sp>
        <p:nvSpPr>
          <p:cNvPr id="38924" name="AutoShape 12"/>
          <p:cNvSpPr>
            <a:spLocks/>
          </p:cNvSpPr>
          <p:nvPr/>
        </p:nvSpPr>
        <p:spPr bwMode="auto">
          <a:xfrm>
            <a:off x="7620000" y="5181600"/>
            <a:ext cx="1219200" cy="609600"/>
          </a:xfrm>
          <a:prstGeom prst="borderCallout2">
            <a:avLst>
              <a:gd name="adj1" fmla="val 18750"/>
              <a:gd name="adj2" fmla="val -6250"/>
              <a:gd name="adj3" fmla="val 18750"/>
              <a:gd name="adj4" fmla="val -19532"/>
              <a:gd name="adj5" fmla="val -331509"/>
              <a:gd name="adj6" fmla="val -191667"/>
            </a:avLst>
          </a:prstGeom>
          <a:noFill/>
          <a:ln w="9525">
            <a:solidFill>
              <a:schemeClr val="tx1"/>
            </a:solidFill>
            <a:miter lim="800000"/>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dirty="0"/>
              <a:t>Medium</a:t>
            </a:r>
            <a:br>
              <a:rPr lang="en-US" dirty="0"/>
            </a:br>
            <a:r>
              <a:rPr lang="en-US" dirty="0"/>
              <a:t>Peaks</a:t>
            </a:r>
          </a:p>
        </p:txBody>
      </p:sp>
      <p:sp>
        <p:nvSpPr>
          <p:cNvPr id="2" name="TextBox 1"/>
          <p:cNvSpPr txBox="1"/>
          <p:nvPr/>
        </p:nvSpPr>
        <p:spPr>
          <a:xfrm>
            <a:off x="1585993" y="6248400"/>
            <a:ext cx="5881607" cy="307777"/>
          </a:xfrm>
          <a:prstGeom prst="rect">
            <a:avLst/>
          </a:prstGeom>
          <a:noFill/>
        </p:spPr>
        <p:txBody>
          <a:bodyPr wrap="square" rtlCol="0">
            <a:spAutoFit/>
          </a:bodyPr>
          <a:lstStyle/>
          <a:p>
            <a:pPr lvl="0"/>
            <a:r>
              <a:rPr lang="en-US" sz="1400" dirty="0"/>
              <a:t>S.E. Stein and D.N Heller, </a:t>
            </a:r>
            <a:r>
              <a:rPr lang="en-US" sz="1400" i="1" dirty="0" smtClean="0"/>
              <a:t>J</a:t>
            </a:r>
            <a:r>
              <a:rPr lang="en-US" sz="1400" i="1" dirty="0"/>
              <a:t>. Amer. Soc. Mass </a:t>
            </a:r>
            <a:r>
              <a:rPr lang="en-US" sz="1400" i="1" dirty="0" err="1"/>
              <a:t>Spectrom</a:t>
            </a:r>
            <a:r>
              <a:rPr lang="en-US" sz="1400" i="1" dirty="0"/>
              <a:t>.</a:t>
            </a:r>
            <a:r>
              <a:rPr lang="en-US" sz="1400" dirty="0"/>
              <a:t> </a:t>
            </a:r>
            <a:r>
              <a:rPr lang="en-US" sz="1400" b="1" dirty="0" smtClean="0"/>
              <a:t>2006</a:t>
            </a:r>
            <a:r>
              <a:rPr lang="en-US" sz="1400" dirty="0" smtClean="0"/>
              <a:t>, </a:t>
            </a:r>
            <a:r>
              <a:rPr lang="en-US" sz="1400" i="1" dirty="0" smtClean="0"/>
              <a:t>17</a:t>
            </a:r>
            <a:r>
              <a:rPr lang="en-US" sz="1400" dirty="0" smtClean="0"/>
              <a:t>, </a:t>
            </a:r>
            <a:r>
              <a:rPr lang="en-US" sz="1400" dirty="0"/>
              <a:t>823-835</a:t>
            </a:r>
            <a:r>
              <a:rPr lang="en-US" sz="1400" dirty="0" smtClean="0"/>
              <a:t>.</a:t>
            </a:r>
            <a:endParaRPr lang="en-US" dirty="0"/>
          </a:p>
        </p:txBody>
      </p:sp>
    </p:spTree>
    <p:extLst>
      <p:ext uri="{BB962C8B-B14F-4D97-AF65-F5344CB8AC3E}">
        <p14:creationId xmlns:p14="http://schemas.microsoft.com/office/powerpoint/2010/main" val="61508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Score       Confidence Level</a:t>
            </a:r>
            <a:endParaRPr lang="en-US" dirty="0"/>
          </a:p>
        </p:txBody>
      </p:sp>
      <p:sp>
        <p:nvSpPr>
          <p:cNvPr id="3" name="Content Placeholder 2"/>
          <p:cNvSpPr>
            <a:spLocks noGrp="1"/>
          </p:cNvSpPr>
          <p:nvPr>
            <p:ph idx="1"/>
          </p:nvPr>
        </p:nvSpPr>
        <p:spPr/>
        <p:txBody>
          <a:bodyPr>
            <a:normAutofit lnSpcReduction="10000"/>
          </a:bodyPr>
          <a:lstStyle/>
          <a:p>
            <a:r>
              <a:rPr lang="en-US" dirty="0" smtClean="0"/>
              <a:t>How to Express Identification Certainty?</a:t>
            </a:r>
          </a:p>
          <a:p>
            <a:pPr lvl="1"/>
            <a:r>
              <a:rPr lang="en-US" dirty="0" smtClean="0"/>
              <a:t>Related to broad range of </a:t>
            </a:r>
            <a:r>
              <a:rPr lang="en-US" i="1" dirty="0" smtClean="0"/>
              <a:t>Identity</a:t>
            </a:r>
            <a:r>
              <a:rPr lang="en-US" dirty="0" smtClean="0"/>
              <a:t> problems</a:t>
            </a:r>
          </a:p>
          <a:p>
            <a:pPr lvl="1"/>
            <a:r>
              <a:rPr lang="en-US" dirty="0" smtClean="0"/>
              <a:t>Can it be quantitative?</a:t>
            </a:r>
            <a:br>
              <a:rPr lang="en-US" dirty="0" smtClean="0"/>
            </a:br>
            <a:endParaRPr lang="en-US" dirty="0" smtClean="0"/>
          </a:p>
          <a:p>
            <a:r>
              <a:rPr lang="en-US" dirty="0" smtClean="0"/>
              <a:t>Follow Bayes</a:t>
            </a:r>
          </a:p>
          <a:p>
            <a:pPr lvl="1"/>
            <a:r>
              <a:rPr lang="en-US" dirty="0" smtClean="0"/>
              <a:t>Follow changes in confidence</a:t>
            </a:r>
            <a:br>
              <a:rPr lang="en-US" dirty="0" smtClean="0"/>
            </a:br>
            <a:endParaRPr lang="en-US" dirty="0" smtClean="0"/>
          </a:p>
          <a:p>
            <a:r>
              <a:rPr lang="en-US" dirty="0" smtClean="0"/>
              <a:t>Bayesian </a:t>
            </a:r>
            <a:r>
              <a:rPr lang="en-US" dirty="0"/>
              <a:t>N</a:t>
            </a:r>
            <a:r>
              <a:rPr lang="en-US" dirty="0" smtClean="0"/>
              <a:t>otation</a:t>
            </a:r>
          </a:p>
          <a:p>
            <a:pPr lvl="1"/>
            <a:r>
              <a:rPr lang="en-US" b="1" dirty="0" smtClean="0"/>
              <a:t>P</a:t>
            </a:r>
            <a:r>
              <a:rPr lang="en-US" dirty="0" smtClean="0"/>
              <a:t> ( </a:t>
            </a:r>
            <a:r>
              <a:rPr lang="en-US" i="1" dirty="0" smtClean="0"/>
              <a:t>ID is correct</a:t>
            </a:r>
            <a:r>
              <a:rPr lang="en-US" dirty="0" smtClean="0"/>
              <a:t> | </a:t>
            </a:r>
            <a:r>
              <a:rPr lang="en-US" i="1" dirty="0" smtClean="0"/>
              <a:t>Threshold Score </a:t>
            </a:r>
            <a:r>
              <a:rPr lang="en-US" dirty="0" smtClean="0"/>
              <a:t>)</a:t>
            </a:r>
          </a:p>
        </p:txBody>
      </p:sp>
      <p:pic>
        <p:nvPicPr>
          <p:cNvPr id="4" name="Picture 2" descr="http://2.bp.blogspot.com/_m6sVhskT_Fs/S8nD4gxkMGI/AAAAAAAAEps/PZRbuYFzDUM/s1600/bay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6349" y="4267200"/>
            <a:ext cx="1701851" cy="1825011"/>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a:off x="3002796" y="819795"/>
            <a:ext cx="519192" cy="13335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517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5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50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2" presetClass="entr" presetSubtype="9"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353" y="609600"/>
            <a:ext cx="8229600" cy="1143000"/>
          </a:xfrm>
        </p:spPr>
        <p:txBody>
          <a:bodyPr/>
          <a:lstStyle/>
          <a:p>
            <a:r>
              <a:rPr lang="en-US" b="1" dirty="0" smtClean="0"/>
              <a:t>Bayes Rule*</a:t>
            </a:r>
            <a:endParaRPr lang="en-US" b="1" dirty="0"/>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77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77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11" name="Straight Connector 10"/>
          <p:cNvCxnSpPr/>
          <p:nvPr/>
        </p:nvCxnSpPr>
        <p:spPr>
          <a:xfrm>
            <a:off x="4191000" y="3603357"/>
            <a:ext cx="1295400" cy="161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85800" y="3614356"/>
            <a:ext cx="2133600" cy="132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Equal 5"/>
          <p:cNvSpPr/>
          <p:nvPr/>
        </p:nvSpPr>
        <p:spPr>
          <a:xfrm>
            <a:off x="3369753" y="3538156"/>
            <a:ext cx="304800" cy="152400"/>
          </a:xfrm>
          <a:prstGeom prst="mathEqual">
            <a:avLst>
              <a:gd name="adj1" fmla="val 23520"/>
              <a:gd name="adj2" fmla="val 43760"/>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TextBox 13"/>
          <p:cNvSpPr txBox="1"/>
          <p:nvPr/>
        </p:nvSpPr>
        <p:spPr>
          <a:xfrm>
            <a:off x="6622664" y="2275767"/>
            <a:ext cx="1425647" cy="646331"/>
          </a:xfrm>
          <a:prstGeom prst="rect">
            <a:avLst/>
          </a:prstGeom>
          <a:noFill/>
        </p:spPr>
        <p:txBody>
          <a:bodyPr wrap="none" rtlCol="0">
            <a:spAutoFit/>
          </a:bodyPr>
          <a:lstStyle/>
          <a:p>
            <a:pPr algn="ctr"/>
            <a:r>
              <a:rPr lang="en-US" dirty="0" smtClean="0"/>
              <a:t>Reproducible</a:t>
            </a:r>
          </a:p>
          <a:p>
            <a:pPr algn="ctr"/>
            <a:r>
              <a:rPr lang="en-US" dirty="0" smtClean="0"/>
              <a:t>Spectrum</a:t>
            </a:r>
            <a:endParaRPr lang="en-US" dirty="0"/>
          </a:p>
        </p:txBody>
      </p:sp>
      <p:sp>
        <p:nvSpPr>
          <p:cNvPr id="15" name="TextBox 14"/>
          <p:cNvSpPr txBox="1"/>
          <p:nvPr/>
        </p:nvSpPr>
        <p:spPr>
          <a:xfrm>
            <a:off x="3505200" y="4267200"/>
            <a:ext cx="2670048" cy="646331"/>
          </a:xfrm>
          <a:prstGeom prst="rect">
            <a:avLst/>
          </a:prstGeom>
          <a:noFill/>
        </p:spPr>
        <p:txBody>
          <a:bodyPr wrap="square" rtlCol="0">
            <a:spAutoFit/>
          </a:bodyPr>
          <a:lstStyle/>
          <a:p>
            <a:pPr algn="ctr"/>
            <a:r>
              <a:rPr lang="en-US" dirty="0" smtClean="0"/>
              <a:t>Prior Probability:</a:t>
            </a:r>
          </a:p>
          <a:p>
            <a:pPr algn="ctr"/>
            <a:r>
              <a:rPr lang="en-US" dirty="0" smtClean="0"/>
              <a:t>Before Experiment</a:t>
            </a:r>
          </a:p>
        </p:txBody>
      </p:sp>
      <p:sp>
        <p:nvSpPr>
          <p:cNvPr id="16" name="TextBox 15"/>
          <p:cNvSpPr txBox="1"/>
          <p:nvPr/>
        </p:nvSpPr>
        <p:spPr>
          <a:xfrm>
            <a:off x="6645654" y="4274949"/>
            <a:ext cx="1431546" cy="646331"/>
          </a:xfrm>
          <a:prstGeom prst="rect">
            <a:avLst/>
          </a:prstGeom>
          <a:noFill/>
        </p:spPr>
        <p:txBody>
          <a:bodyPr wrap="none" rtlCol="0">
            <a:spAutoFit/>
          </a:bodyPr>
          <a:lstStyle/>
          <a:p>
            <a:pPr algn="ctr"/>
            <a:r>
              <a:rPr lang="en-US" dirty="0" smtClean="0"/>
              <a:t>False Positive</a:t>
            </a:r>
          </a:p>
          <a:p>
            <a:pPr algn="ctr"/>
            <a:r>
              <a:rPr lang="en-US" dirty="0" smtClean="0"/>
              <a:t>Potential</a:t>
            </a:r>
            <a:endParaRPr lang="en-US" dirty="0"/>
          </a:p>
        </p:txBody>
      </p:sp>
      <p:sp>
        <p:nvSpPr>
          <p:cNvPr id="7" name="Oval 6"/>
          <p:cNvSpPr/>
          <p:nvPr/>
        </p:nvSpPr>
        <p:spPr>
          <a:xfrm>
            <a:off x="3915906" y="2895600"/>
            <a:ext cx="1811847" cy="13716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946346" y="3667310"/>
            <a:ext cx="2802446" cy="50819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943878" y="3048000"/>
            <a:ext cx="2836075" cy="5366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90757" y="2789694"/>
            <a:ext cx="2971800" cy="1600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62000" y="4419600"/>
            <a:ext cx="1981200" cy="646331"/>
          </a:xfrm>
          <a:prstGeom prst="rect">
            <a:avLst/>
          </a:prstGeom>
          <a:noFill/>
        </p:spPr>
        <p:txBody>
          <a:bodyPr wrap="square" rtlCol="0">
            <a:spAutoFit/>
          </a:bodyPr>
          <a:lstStyle/>
          <a:p>
            <a:pPr algn="ctr"/>
            <a:r>
              <a:rPr lang="en-US" dirty="0" smtClean="0"/>
              <a:t>Analyte is </a:t>
            </a:r>
            <a:r>
              <a:rPr lang="en-US" dirty="0"/>
              <a:t>Identified </a:t>
            </a:r>
            <a:r>
              <a:rPr lang="en-US" dirty="0" smtClean="0"/>
              <a:t>Correctly</a:t>
            </a:r>
            <a:endParaRPr lang="en-US" dirty="0"/>
          </a:p>
        </p:txBody>
      </p:sp>
      <p:sp>
        <p:nvSpPr>
          <p:cNvPr id="4" name="TextBox 3"/>
          <p:cNvSpPr txBox="1"/>
          <p:nvPr/>
        </p:nvSpPr>
        <p:spPr>
          <a:xfrm>
            <a:off x="1066800" y="3177153"/>
            <a:ext cx="1600200" cy="830997"/>
          </a:xfrm>
          <a:prstGeom prst="rect">
            <a:avLst/>
          </a:prstGeom>
          <a:noFill/>
        </p:spPr>
        <p:txBody>
          <a:bodyPr wrap="square" rtlCol="0">
            <a:spAutoFit/>
          </a:bodyPr>
          <a:lstStyle/>
          <a:p>
            <a:r>
              <a:rPr lang="en-US" sz="2400" i="1" dirty="0" smtClean="0"/>
              <a:t>Final</a:t>
            </a:r>
          </a:p>
          <a:p>
            <a:r>
              <a:rPr lang="en-US" sz="2400" i="1" dirty="0" smtClean="0"/>
              <a:t>Confidence</a:t>
            </a:r>
            <a:endParaRPr lang="en-US" sz="2400" i="1" dirty="0"/>
          </a:p>
        </p:txBody>
      </p:sp>
      <p:sp>
        <p:nvSpPr>
          <p:cNvPr id="22" name="TextBox 21"/>
          <p:cNvSpPr txBox="1"/>
          <p:nvPr/>
        </p:nvSpPr>
        <p:spPr>
          <a:xfrm>
            <a:off x="4120527" y="3192105"/>
            <a:ext cx="1572350" cy="830997"/>
          </a:xfrm>
          <a:prstGeom prst="rect">
            <a:avLst/>
          </a:prstGeom>
          <a:noFill/>
        </p:spPr>
        <p:txBody>
          <a:bodyPr wrap="square" rtlCol="0">
            <a:spAutoFit/>
          </a:bodyPr>
          <a:lstStyle/>
          <a:p>
            <a:r>
              <a:rPr lang="en-US" sz="2400" i="1" dirty="0" smtClean="0"/>
              <a:t>Starting</a:t>
            </a:r>
            <a:br>
              <a:rPr lang="en-US" sz="2400" i="1" dirty="0" smtClean="0"/>
            </a:br>
            <a:r>
              <a:rPr lang="en-US" sz="2400" i="1" dirty="0" smtClean="0"/>
              <a:t>Confidence</a:t>
            </a:r>
            <a:endParaRPr lang="en-US" sz="2400" i="1" dirty="0"/>
          </a:p>
        </p:txBody>
      </p:sp>
      <p:sp>
        <p:nvSpPr>
          <p:cNvPr id="23" name="TextBox 22"/>
          <p:cNvSpPr txBox="1"/>
          <p:nvPr/>
        </p:nvSpPr>
        <p:spPr>
          <a:xfrm>
            <a:off x="6485615" y="3173650"/>
            <a:ext cx="1752600" cy="830997"/>
          </a:xfrm>
          <a:prstGeom prst="rect">
            <a:avLst/>
          </a:prstGeom>
          <a:noFill/>
        </p:spPr>
        <p:txBody>
          <a:bodyPr wrap="square" rtlCol="0">
            <a:spAutoFit/>
          </a:bodyPr>
          <a:lstStyle/>
          <a:p>
            <a:r>
              <a:rPr lang="en-US" sz="2400" i="1" dirty="0" smtClean="0"/>
              <a:t>Change in Confidence</a:t>
            </a:r>
            <a:endParaRPr lang="en-US" sz="2400" i="1" dirty="0"/>
          </a:p>
        </p:txBody>
      </p:sp>
      <p:cxnSp>
        <p:nvCxnSpPr>
          <p:cNvPr id="26" name="Straight Connector 25"/>
          <p:cNvCxnSpPr/>
          <p:nvPr/>
        </p:nvCxnSpPr>
        <p:spPr>
          <a:xfrm>
            <a:off x="6163533" y="3620986"/>
            <a:ext cx="2277921" cy="66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43153" y="5835134"/>
            <a:ext cx="1918680" cy="369332"/>
          </a:xfrm>
          <a:prstGeom prst="rect">
            <a:avLst/>
          </a:prstGeom>
          <a:noFill/>
        </p:spPr>
        <p:txBody>
          <a:bodyPr wrap="square" rtlCol="0">
            <a:spAutoFit/>
          </a:bodyPr>
          <a:lstStyle/>
          <a:p>
            <a:r>
              <a:rPr lang="en-US" dirty="0" smtClean="0"/>
              <a:t>* Odds Version</a:t>
            </a:r>
            <a:endParaRPr lang="en-US" dirty="0"/>
          </a:p>
        </p:txBody>
      </p:sp>
      <p:sp>
        <p:nvSpPr>
          <p:cNvPr id="27" name="Content Placeholder 2"/>
          <p:cNvSpPr txBox="1">
            <a:spLocks/>
          </p:cNvSpPr>
          <p:nvPr/>
        </p:nvSpPr>
        <p:spPr>
          <a:xfrm>
            <a:off x="6265353" y="3048000"/>
            <a:ext cx="2573847" cy="5747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smtClean="0"/>
              <a:t>P ( Score | ID)</a:t>
            </a:r>
          </a:p>
        </p:txBody>
      </p:sp>
      <p:sp>
        <p:nvSpPr>
          <p:cNvPr id="35" name="Content Placeholder 2"/>
          <p:cNvSpPr txBox="1">
            <a:spLocks/>
          </p:cNvSpPr>
          <p:nvPr/>
        </p:nvSpPr>
        <p:spPr>
          <a:xfrm>
            <a:off x="4210373" y="3048000"/>
            <a:ext cx="1371600" cy="62240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smtClean="0"/>
              <a:t>P ( ID )</a:t>
            </a:r>
          </a:p>
        </p:txBody>
      </p:sp>
      <p:sp>
        <p:nvSpPr>
          <p:cNvPr id="36" name="Content Placeholder 2"/>
          <p:cNvSpPr txBox="1">
            <a:spLocks/>
          </p:cNvSpPr>
          <p:nvPr/>
        </p:nvSpPr>
        <p:spPr>
          <a:xfrm>
            <a:off x="4191000" y="3608177"/>
            <a:ext cx="1371600" cy="5828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smtClean="0"/>
              <a:t>P ( FP )</a:t>
            </a:r>
          </a:p>
        </p:txBody>
      </p:sp>
      <p:sp>
        <p:nvSpPr>
          <p:cNvPr id="37" name="Content Placeholder 2"/>
          <p:cNvSpPr txBox="1">
            <a:spLocks/>
          </p:cNvSpPr>
          <p:nvPr/>
        </p:nvSpPr>
        <p:spPr>
          <a:xfrm>
            <a:off x="6265353" y="3620145"/>
            <a:ext cx="2573847" cy="5747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smtClean="0"/>
              <a:t>P ( Score | FP)</a:t>
            </a:r>
          </a:p>
        </p:txBody>
      </p:sp>
      <p:sp>
        <p:nvSpPr>
          <p:cNvPr id="32" name="TextBox 31"/>
          <p:cNvSpPr txBox="1"/>
          <p:nvPr/>
        </p:nvSpPr>
        <p:spPr>
          <a:xfrm>
            <a:off x="5732208" y="3373709"/>
            <a:ext cx="609600" cy="461665"/>
          </a:xfrm>
          <a:prstGeom prst="rect">
            <a:avLst/>
          </a:prstGeom>
          <a:noFill/>
        </p:spPr>
        <p:txBody>
          <a:bodyPr wrap="square" rtlCol="0">
            <a:spAutoFit/>
          </a:bodyPr>
          <a:lstStyle/>
          <a:p>
            <a:r>
              <a:rPr lang="en-US" sz="2400" b="1" i="1" dirty="0" smtClean="0"/>
              <a:t>X</a:t>
            </a:r>
            <a:endParaRPr lang="en-US" b="1" i="1" dirty="0"/>
          </a:p>
        </p:txBody>
      </p:sp>
      <p:sp>
        <p:nvSpPr>
          <p:cNvPr id="33" name="TextBox 32"/>
          <p:cNvSpPr txBox="1"/>
          <p:nvPr/>
        </p:nvSpPr>
        <p:spPr>
          <a:xfrm>
            <a:off x="6477000" y="4343400"/>
            <a:ext cx="1828800" cy="646331"/>
          </a:xfrm>
          <a:prstGeom prst="rect">
            <a:avLst/>
          </a:prstGeom>
          <a:noFill/>
        </p:spPr>
        <p:txBody>
          <a:bodyPr wrap="square" rtlCol="0">
            <a:spAutoFit/>
          </a:bodyPr>
          <a:lstStyle/>
          <a:p>
            <a:pPr algn="ctr"/>
            <a:r>
              <a:rPr lang="en-US" dirty="0" smtClean="0"/>
              <a:t>Influence of Library Search</a:t>
            </a:r>
            <a:endParaRPr lang="en-US" dirty="0"/>
          </a:p>
        </p:txBody>
      </p:sp>
      <p:sp>
        <p:nvSpPr>
          <p:cNvPr id="42" name="Oval 41"/>
          <p:cNvSpPr/>
          <p:nvPr/>
        </p:nvSpPr>
        <p:spPr>
          <a:xfrm>
            <a:off x="6070881" y="2856977"/>
            <a:ext cx="2677911" cy="147092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71757" y="3071247"/>
            <a:ext cx="2590800" cy="492443"/>
          </a:xfrm>
          <a:prstGeom prst="rect">
            <a:avLst/>
          </a:prstGeom>
          <a:noFill/>
        </p:spPr>
        <p:txBody>
          <a:bodyPr wrap="square" rtlCol="0">
            <a:spAutoFit/>
          </a:bodyPr>
          <a:lstStyle/>
          <a:p>
            <a:r>
              <a:rPr lang="en-US" sz="2600" b="1" dirty="0">
                <a:solidFill>
                  <a:prstClr val="black"/>
                </a:solidFill>
              </a:rPr>
              <a:t>P ( ID | Score )</a:t>
            </a:r>
            <a:endParaRPr lang="en-US" dirty="0"/>
          </a:p>
        </p:txBody>
      </p:sp>
      <p:sp>
        <p:nvSpPr>
          <p:cNvPr id="48" name="TextBox 47"/>
          <p:cNvSpPr txBox="1"/>
          <p:nvPr/>
        </p:nvSpPr>
        <p:spPr>
          <a:xfrm>
            <a:off x="685800" y="3639432"/>
            <a:ext cx="2590800" cy="492443"/>
          </a:xfrm>
          <a:prstGeom prst="rect">
            <a:avLst/>
          </a:prstGeom>
          <a:noFill/>
        </p:spPr>
        <p:txBody>
          <a:bodyPr wrap="square" rtlCol="0">
            <a:spAutoFit/>
          </a:bodyPr>
          <a:lstStyle/>
          <a:p>
            <a:r>
              <a:rPr lang="en-US" sz="2600" b="1" dirty="0">
                <a:solidFill>
                  <a:prstClr val="black"/>
                </a:solidFill>
              </a:rPr>
              <a:t>P ( </a:t>
            </a:r>
            <a:r>
              <a:rPr lang="en-US" sz="2600" b="1" dirty="0" smtClean="0">
                <a:solidFill>
                  <a:prstClr val="black"/>
                </a:solidFill>
              </a:rPr>
              <a:t>FP </a:t>
            </a:r>
            <a:r>
              <a:rPr lang="en-US" sz="2600" b="1" dirty="0">
                <a:solidFill>
                  <a:prstClr val="black"/>
                </a:solidFill>
              </a:rPr>
              <a:t>| Score )</a:t>
            </a:r>
            <a:endParaRPr lang="en-US" dirty="0"/>
          </a:p>
        </p:txBody>
      </p:sp>
    </p:spTree>
    <p:extLst>
      <p:ext uri="{BB962C8B-B14F-4D97-AF65-F5344CB8AC3E}">
        <p14:creationId xmlns:p14="http://schemas.microsoft.com/office/powerpoint/2010/main" val="67442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4"/>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5">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22"/>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
                                            <p:txEl>
                                              <p:pRg st="0" end="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7">
                                            <p:txEl>
                                              <p:pRg st="0" end="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23"/>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subTnLst>
                                    <p:set>
                                      <p:cBhvr override="childStyle">
                                        <p:cTn dur="1" fill="hold" display="0" masterRel="nextClick" afterEffect="1"/>
                                        <p:tgtEl>
                                          <p:spTgt spid="42"/>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par>
                                <p:cTn id="61" presetID="1" presetClass="exit" presetSubtype="0" fill="hold" grpId="1" nodeType="withEffect">
                                  <p:stCondLst>
                                    <p:cond delay="0"/>
                                  </p:stCondLst>
                                  <p:childTnLst>
                                    <p:set>
                                      <p:cBhvr>
                                        <p:cTn id="62" dur="1" fill="hold">
                                          <p:stCondLst>
                                            <p:cond delay="0"/>
                                          </p:stCondLst>
                                        </p:cTn>
                                        <p:tgtEl>
                                          <p:spTgt spid="42"/>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65" presetID="1" presetClass="exit" presetSubtype="0" fill="hold" grpId="1" nodeType="withEffect">
                                  <p:stCondLst>
                                    <p:cond delay="0"/>
                                  </p:stCondLst>
                                  <p:childTnLst>
                                    <p:set>
                                      <p:cBhvr>
                                        <p:cTn id="66" dur="1" fill="hold">
                                          <p:stCondLst>
                                            <p:cond delay="0"/>
                                          </p:stCondLst>
                                        </p:cTn>
                                        <p:tgtEl>
                                          <p:spTgt spid="3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1" nodeType="clickEffect">
                                  <p:stCondLst>
                                    <p:cond delay="0"/>
                                  </p:stCondLst>
                                  <p:childTnLst>
                                    <p:set>
                                      <p:cBhvr>
                                        <p:cTn id="76" dur="1" fill="hold">
                                          <p:stCondLst>
                                            <p:cond delay="0"/>
                                          </p:stCondLst>
                                        </p:cTn>
                                        <p:tgtEl>
                                          <p:spTgt spid="7"/>
                                        </p:tgtEl>
                                        <p:attrNameLst>
                                          <p:attrName>style.visibility</p:attrName>
                                        </p:attrNameLst>
                                      </p:cBhvr>
                                      <p:to>
                                        <p:strVal val="visible"/>
                                      </p:to>
                                    </p:set>
                                  </p:childTnLst>
                                </p:cTn>
                              </p:par>
                              <p:par>
                                <p:cTn id="77" presetID="1" presetClass="entr" presetSubtype="0" fill="hold" grpId="1" nodeType="withEffect">
                                  <p:stCondLst>
                                    <p:cond delay="0"/>
                                  </p:stCondLst>
                                  <p:childTnLst>
                                    <p:set>
                                      <p:cBhvr>
                                        <p:cTn id="78" dur="1" fill="hold">
                                          <p:stCondLst>
                                            <p:cond delay="0"/>
                                          </p:stCondLst>
                                        </p:cTn>
                                        <p:tgtEl>
                                          <p:spTgt spid="19"/>
                                        </p:tgtEl>
                                        <p:attrNameLst>
                                          <p:attrName>style.visibility</p:attrName>
                                        </p:attrNameLst>
                                      </p:cBhvr>
                                      <p:to>
                                        <p:strVal val="visible"/>
                                      </p:to>
                                    </p:set>
                                  </p:childTnLst>
                                </p:cTn>
                              </p:par>
                              <p:par>
                                <p:cTn id="79" presetID="1" presetClass="entr" presetSubtype="0" fill="hold" grpId="1" nodeType="withEffect">
                                  <p:stCondLst>
                                    <p:cond delay="0"/>
                                  </p:stCondLst>
                                  <p:childTnLst>
                                    <p:set>
                                      <p:cBhvr>
                                        <p:cTn id="80" dur="1" fill="hold">
                                          <p:stCondLst>
                                            <p:cond delay="0"/>
                                          </p:stCondLst>
                                        </p:cTn>
                                        <p:tgtEl>
                                          <p:spTgt spid="14"/>
                                        </p:tgtEl>
                                        <p:attrNameLst>
                                          <p:attrName>style.visibility</p:attrName>
                                        </p:attrNameLst>
                                      </p:cBhvr>
                                      <p:to>
                                        <p:strVal val="visible"/>
                                      </p:to>
                                    </p:set>
                                  </p:childTnLst>
                                </p:cTn>
                              </p:par>
                              <p:par>
                                <p:cTn id="81" presetID="1" presetClass="entr" presetSubtype="0" fill="hold" grpId="1" nodeType="withEffect">
                                  <p:stCondLst>
                                    <p:cond delay="0"/>
                                  </p:stCondLst>
                                  <p:childTnLst>
                                    <p:set>
                                      <p:cBhvr>
                                        <p:cTn id="8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P spid="14" grpId="1"/>
      <p:bldP spid="15" grpId="0"/>
      <p:bldP spid="15" grpId="1"/>
      <p:bldP spid="16" grpId="0"/>
      <p:bldP spid="7" grpId="0" animBg="1"/>
      <p:bldP spid="7" grpId="1" animBg="1"/>
      <p:bldP spid="18" grpId="0" animBg="1"/>
      <p:bldP spid="19" grpId="0" animBg="1"/>
      <p:bldP spid="19" grpId="1" animBg="1"/>
      <p:bldP spid="20" grpId="0" animBg="1"/>
      <p:bldP spid="21" grpId="0"/>
      <p:bldP spid="4" grpId="0"/>
      <p:bldP spid="4" grpId="1"/>
      <p:bldP spid="22" grpId="0"/>
      <p:bldP spid="22" grpId="1"/>
      <p:bldP spid="23" grpId="0"/>
      <p:bldP spid="23" grpId="1"/>
      <p:bldP spid="32" grpId="0"/>
      <p:bldP spid="33" grpId="0"/>
      <p:bldP spid="33" grpId="1"/>
      <p:bldP spid="42" grpId="0" animBg="1"/>
      <p:bldP spid="42" grpId="1" animBg="1"/>
      <p:bldP spid="41"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9" name="Picture 3" descr="Library-Reading-Room-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00200"/>
            <a:ext cx="6172200" cy="46291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 Prior Probability</a:t>
            </a:r>
            <a:endParaRPr lang="en-US" dirty="0"/>
          </a:p>
        </p:txBody>
      </p:sp>
    </p:spTree>
    <p:extLst>
      <p:ext uri="{BB962C8B-B14F-4D97-AF65-F5344CB8AC3E}">
        <p14:creationId xmlns:p14="http://schemas.microsoft.com/office/powerpoint/2010/main" val="5134235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plausible is the ID?</a:t>
            </a:r>
            <a:endParaRPr lang="en-US" dirty="0"/>
          </a:p>
        </p:txBody>
      </p:sp>
      <p:sp>
        <p:nvSpPr>
          <p:cNvPr id="3" name="Content Placeholder 2"/>
          <p:cNvSpPr>
            <a:spLocks noGrp="1"/>
          </p:cNvSpPr>
          <p:nvPr>
            <p:ph idx="1"/>
          </p:nvPr>
        </p:nvSpPr>
        <p:spPr>
          <a:xfrm>
            <a:off x="1295400" y="1752600"/>
            <a:ext cx="7239000" cy="4525963"/>
          </a:xfrm>
        </p:spPr>
        <p:txBody>
          <a:bodyPr>
            <a:normAutofit fontScale="85000" lnSpcReduction="20000"/>
          </a:bodyPr>
          <a:lstStyle/>
          <a:p>
            <a:r>
              <a:rPr lang="en-US" dirty="0" smtClean="0"/>
              <a:t>Seen before under similar conditions?</a:t>
            </a:r>
          </a:p>
          <a:p>
            <a:endParaRPr lang="en-US" dirty="0"/>
          </a:p>
          <a:p>
            <a:r>
              <a:rPr lang="en-US" dirty="0" smtClean="0"/>
              <a:t>Expert knowledge</a:t>
            </a:r>
          </a:p>
          <a:p>
            <a:pPr lvl="1"/>
            <a:r>
              <a:rPr lang="en-US" dirty="0" smtClean="0"/>
              <a:t>Expected, plausible, unlikely, impossible</a:t>
            </a:r>
          </a:p>
          <a:p>
            <a:endParaRPr lang="en-US" dirty="0" smtClean="0"/>
          </a:p>
          <a:p>
            <a:r>
              <a:rPr lang="en-US" dirty="0" smtClean="0"/>
              <a:t>Citations</a:t>
            </a:r>
          </a:p>
          <a:p>
            <a:pPr lvl="1"/>
            <a:r>
              <a:rPr lang="en-US" dirty="0" smtClean="0"/>
              <a:t>Google, </a:t>
            </a:r>
            <a:r>
              <a:rPr lang="en-US" dirty="0" err="1" smtClean="0"/>
              <a:t>ChemSpider</a:t>
            </a:r>
            <a:r>
              <a:rPr lang="en-US" dirty="0" smtClean="0"/>
              <a:t>, </a:t>
            </a:r>
            <a:r>
              <a:rPr lang="en-US" dirty="0" err="1" smtClean="0"/>
              <a:t>PubChem</a:t>
            </a:r>
            <a:r>
              <a:rPr lang="en-US" dirty="0" smtClean="0"/>
              <a:t>, MS Library, …</a:t>
            </a:r>
          </a:p>
          <a:p>
            <a:pPr lvl="1"/>
            <a:r>
              <a:rPr lang="en-US" dirty="0" smtClean="0"/>
              <a:t>Human Metabolite DB, Merck Index, ..</a:t>
            </a:r>
          </a:p>
          <a:p>
            <a:pPr lvl="1"/>
            <a:endParaRPr lang="en-US" dirty="0"/>
          </a:p>
          <a:p>
            <a:r>
              <a:rPr lang="en-US" dirty="0" smtClean="0"/>
              <a:t>Weak link in Identification</a:t>
            </a:r>
          </a:p>
          <a:p>
            <a:pPr lvl="1"/>
            <a:r>
              <a:rPr lang="en-US" dirty="0" smtClean="0"/>
              <a:t>Most compounds in a library cannot be in sample</a:t>
            </a:r>
          </a:p>
        </p:txBody>
      </p:sp>
    </p:spTree>
    <p:extLst>
      <p:ext uri="{BB962C8B-B14F-4D97-AF65-F5344CB8AC3E}">
        <p14:creationId xmlns:p14="http://schemas.microsoft.com/office/powerpoint/2010/main" val="416088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II. Spectrum Variability</a:t>
            </a:r>
            <a:br>
              <a:rPr lang="en-US" dirty="0" smtClean="0"/>
            </a:br>
            <a:r>
              <a:rPr lang="en-US" sz="4000" b="1" dirty="0" smtClean="0"/>
              <a:t>P( Score | ID )</a:t>
            </a:r>
            <a:endParaRPr lang="en-US" sz="4000" b="1" dirty="0"/>
          </a:p>
        </p:txBody>
      </p:sp>
      <p:sp>
        <p:nvSpPr>
          <p:cNvPr id="3" name="Content Placeholder 2"/>
          <p:cNvSpPr>
            <a:spLocks noGrp="1"/>
          </p:cNvSpPr>
          <p:nvPr>
            <p:ph idx="1"/>
          </p:nvPr>
        </p:nvSpPr>
        <p:spPr>
          <a:xfrm>
            <a:off x="1600200" y="1752600"/>
            <a:ext cx="6858000" cy="4525963"/>
          </a:xfrm>
        </p:spPr>
        <p:txBody>
          <a:bodyPr>
            <a:normAutofit fontScale="85000" lnSpcReduction="20000"/>
          </a:bodyPr>
          <a:lstStyle/>
          <a:p>
            <a:r>
              <a:rPr lang="en-US" dirty="0" smtClean="0"/>
              <a:t>False Negative Potential</a:t>
            </a:r>
          </a:p>
          <a:p>
            <a:pPr lvl="1"/>
            <a:r>
              <a:rPr lang="en-US" dirty="0" smtClean="0"/>
              <a:t>FN when Correct ID has low score</a:t>
            </a:r>
            <a:br>
              <a:rPr lang="en-US" dirty="0" smtClean="0"/>
            </a:br>
            <a:endParaRPr lang="en-US" dirty="0" smtClean="0"/>
          </a:p>
          <a:p>
            <a:r>
              <a:rPr lang="en-US" dirty="0" smtClean="0"/>
              <a:t>Spectra are Kinetic Properties of Ions</a:t>
            </a:r>
          </a:p>
          <a:p>
            <a:pPr lvl="1"/>
            <a:r>
              <a:rPr lang="en-US" dirty="0" smtClean="0"/>
              <a:t>But can vary due to instrument bias</a:t>
            </a:r>
          </a:p>
          <a:p>
            <a:pPr lvl="1"/>
            <a:r>
              <a:rPr lang="en-US" dirty="0" smtClean="0"/>
              <a:t>Include known </a:t>
            </a:r>
            <a:r>
              <a:rPr lang="en-US" dirty="0"/>
              <a:t>v</a:t>
            </a:r>
            <a:r>
              <a:rPr lang="en-US" dirty="0" smtClean="0"/>
              <a:t>ariations in library</a:t>
            </a:r>
            <a:br>
              <a:rPr lang="en-US" dirty="0" smtClean="0"/>
            </a:br>
            <a:endParaRPr lang="en-US" dirty="0" smtClean="0"/>
          </a:p>
          <a:p>
            <a:r>
              <a:rPr lang="en-US" dirty="0" smtClean="0"/>
              <a:t>But, Spectra Can Vary For Other Reasons</a:t>
            </a:r>
          </a:p>
          <a:p>
            <a:pPr lvl="1"/>
            <a:r>
              <a:rPr lang="en-US" dirty="0"/>
              <a:t>Low S/N</a:t>
            </a:r>
          </a:p>
          <a:p>
            <a:pPr lvl="1"/>
            <a:r>
              <a:rPr lang="en-US" dirty="0"/>
              <a:t>Contaminants</a:t>
            </a:r>
          </a:p>
          <a:p>
            <a:pPr lvl="1"/>
            <a:r>
              <a:rPr lang="en-US" dirty="0"/>
              <a:t>Instrument problem</a:t>
            </a:r>
          </a:p>
          <a:p>
            <a:pPr lvl="1"/>
            <a:r>
              <a:rPr lang="en-US" dirty="0" smtClean="0"/>
              <a:t>Chemical reaction before/after Ionization</a:t>
            </a:r>
          </a:p>
        </p:txBody>
      </p:sp>
    </p:spTree>
    <p:extLst>
      <p:ext uri="{BB962C8B-B14F-4D97-AF65-F5344CB8AC3E}">
        <p14:creationId xmlns:p14="http://schemas.microsoft.com/office/powerpoint/2010/main" val="410573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nvGraphicFramePr>
        <p:xfrm>
          <a:off x="533400" y="914400"/>
          <a:ext cx="7924800" cy="6124575"/>
        </p:xfrm>
        <a:graphic>
          <a:graphicData uri="http://schemas.openxmlformats.org/presentationml/2006/ole">
            <mc:AlternateContent xmlns:mc="http://schemas.openxmlformats.org/markup-compatibility/2006">
              <mc:Choice xmlns:v="urn:schemas-microsoft-com:vml" Requires="v">
                <p:oleObj spid="_x0000_s121967" name="Graph Sheet" r:id="rId4" imgW="3352680" imgH="2590560" progId="Axum6GraphSheetFileType">
                  <p:embed/>
                </p:oleObj>
              </mc:Choice>
              <mc:Fallback>
                <p:oleObj name="Graph Sheet" r:id="rId4" imgW="3352680" imgH="2590560" progId="Axum6GraphSheetFileTyp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914400"/>
                        <a:ext cx="7924800" cy="612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3" name="Text Box 3"/>
          <p:cNvSpPr txBox="1">
            <a:spLocks noChangeArrowheads="1"/>
          </p:cNvSpPr>
          <p:nvPr/>
        </p:nvSpPr>
        <p:spPr bwMode="auto">
          <a:xfrm>
            <a:off x="1981200" y="304800"/>
            <a:ext cx="5486400" cy="106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800" dirty="0"/>
              <a:t>Instrument ‘Noise Signature’</a:t>
            </a:r>
            <a:br>
              <a:rPr lang="en-US" sz="2800" dirty="0"/>
            </a:br>
            <a:r>
              <a:rPr lang="en-US" dirty="0"/>
              <a:t>250 </a:t>
            </a:r>
            <a:r>
              <a:rPr lang="en-US" dirty="0" err="1"/>
              <a:t>Hexachlorobenzene</a:t>
            </a:r>
            <a:r>
              <a:rPr lang="en-US" dirty="0"/>
              <a:t> Spectra</a:t>
            </a:r>
            <a:br>
              <a:rPr lang="en-US" dirty="0"/>
            </a:br>
            <a:r>
              <a:rPr lang="en-US" dirty="0"/>
              <a:t>same instrument, calibration mix</a:t>
            </a:r>
          </a:p>
        </p:txBody>
      </p:sp>
      <p:sp>
        <p:nvSpPr>
          <p:cNvPr id="10244" name="Text Box 4"/>
          <p:cNvSpPr txBox="1">
            <a:spLocks noChangeArrowheads="1"/>
          </p:cNvSpPr>
          <p:nvPr/>
        </p:nvSpPr>
        <p:spPr bwMode="auto">
          <a:xfrm>
            <a:off x="7467600" y="5715000"/>
            <a:ext cx="1676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t>Bars show quartiles</a:t>
            </a:r>
          </a:p>
        </p:txBody>
      </p:sp>
    </p:spTree>
    <p:extLst>
      <p:ext uri="{BB962C8B-B14F-4D97-AF65-F5344CB8AC3E}">
        <p14:creationId xmlns:p14="http://schemas.microsoft.com/office/powerpoint/2010/main" val="31523898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Typical </a:t>
            </a:r>
            <a:r>
              <a:rPr lang="en-US" dirty="0" err="1" smtClean="0"/>
              <a:t>Interlab</a:t>
            </a:r>
            <a:r>
              <a:rPr lang="en-US" dirty="0" smtClean="0"/>
              <a:t> Spectrum Variation</a:t>
            </a:r>
            <a:endParaRPr lang="en-US" dirty="0"/>
          </a:p>
        </p:txBody>
      </p:sp>
      <p:pic>
        <p:nvPicPr>
          <p:cNvPr id="6656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826" t="12123" r="1095" b="5791"/>
          <a:stretch/>
        </p:blipFill>
        <p:spPr bwMode="auto">
          <a:xfrm>
            <a:off x="1981200" y="1600200"/>
            <a:ext cx="5160579" cy="440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45322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2" cstate="print"/>
          <a:srcRect l="-123" t="10947" r="123" b="5902"/>
          <a:stretch/>
        </p:blipFill>
        <p:spPr bwMode="auto">
          <a:xfrm>
            <a:off x="87043" y="1276027"/>
            <a:ext cx="9002713" cy="1795220"/>
          </a:xfrm>
          <a:prstGeom prst="rect">
            <a:avLst/>
          </a:prstGeom>
          <a:noFill/>
          <a:ln w="9525">
            <a:noFill/>
            <a:miter lim="800000"/>
            <a:headEnd/>
            <a:tailEnd/>
          </a:ln>
          <a:effectLst/>
        </p:spPr>
      </p:pic>
      <p:sp>
        <p:nvSpPr>
          <p:cNvPr id="5" name="Title 4"/>
          <p:cNvSpPr>
            <a:spLocks noGrp="1"/>
          </p:cNvSpPr>
          <p:nvPr>
            <p:ph type="title"/>
          </p:nvPr>
        </p:nvSpPr>
        <p:spPr>
          <a:xfrm>
            <a:off x="457200" y="0"/>
            <a:ext cx="8229600" cy="1143000"/>
          </a:xfrm>
        </p:spPr>
        <p:txBody>
          <a:bodyPr/>
          <a:lstStyle/>
          <a:p>
            <a:r>
              <a:rPr lang="en-US" dirty="0" smtClean="0"/>
              <a:t>Energy Dependence</a:t>
            </a:r>
            <a:endParaRPr lang="en-US" dirty="0"/>
          </a:p>
        </p:txBody>
      </p:sp>
      <p:pic>
        <p:nvPicPr>
          <p:cNvPr id="8" name="Picture 7"/>
          <p:cNvPicPr/>
          <p:nvPr/>
        </p:nvPicPr>
        <p:blipFill>
          <a:blip r:embed="rId3" cstate="print"/>
          <a:srcRect/>
          <a:stretch>
            <a:fillRect/>
          </a:stretch>
        </p:blipFill>
        <p:spPr bwMode="auto">
          <a:xfrm>
            <a:off x="4394958" y="1066800"/>
            <a:ext cx="1091442" cy="1729628"/>
          </a:xfrm>
          <a:prstGeom prst="rect">
            <a:avLst/>
          </a:prstGeom>
          <a:noFill/>
          <a:ln w="9525">
            <a:noFill/>
            <a:miter lim="800000"/>
            <a:headEnd/>
            <a:tailEnd/>
          </a:ln>
        </p:spPr>
      </p:pic>
      <p:pic>
        <p:nvPicPr>
          <p:cNvPr id="11" name="Picture 4"/>
          <p:cNvPicPr>
            <a:picLocks noChangeAspect="1" noChangeArrowheads="1"/>
          </p:cNvPicPr>
          <p:nvPr/>
        </p:nvPicPr>
        <p:blipFill rotWithShape="1">
          <a:blip r:embed="rId4" cstate="print"/>
          <a:srcRect t="10987"/>
          <a:stretch/>
        </p:blipFill>
        <p:spPr bwMode="auto">
          <a:xfrm>
            <a:off x="109001" y="4791559"/>
            <a:ext cx="9002713" cy="1921790"/>
          </a:xfrm>
          <a:prstGeom prst="rect">
            <a:avLst/>
          </a:prstGeom>
          <a:noFill/>
          <a:ln w="9525">
            <a:noFill/>
            <a:miter lim="800000"/>
            <a:headEnd/>
            <a:tailEnd/>
          </a:ln>
          <a:effectLst/>
        </p:spPr>
      </p:pic>
      <p:pic>
        <p:nvPicPr>
          <p:cNvPr id="15" name="Picture 3"/>
          <p:cNvPicPr>
            <a:picLocks noChangeAspect="1" noChangeArrowheads="1"/>
          </p:cNvPicPr>
          <p:nvPr/>
        </p:nvPicPr>
        <p:blipFill rotWithShape="1">
          <a:blip r:embed="rId5" cstate="print"/>
          <a:srcRect t="11286"/>
          <a:stretch/>
        </p:blipFill>
        <p:spPr bwMode="auto">
          <a:xfrm>
            <a:off x="105906" y="3048000"/>
            <a:ext cx="9002713" cy="1915332"/>
          </a:xfrm>
          <a:prstGeom prst="rect">
            <a:avLst/>
          </a:prstGeom>
          <a:noFill/>
          <a:ln w="9525">
            <a:noFill/>
            <a:miter lim="800000"/>
            <a:headEnd/>
            <a:tailEnd/>
          </a:ln>
          <a:effectLst/>
        </p:spPr>
      </p:pic>
      <p:sp>
        <p:nvSpPr>
          <p:cNvPr id="16" name="TextBox 15"/>
          <p:cNvSpPr txBox="1"/>
          <p:nvPr/>
        </p:nvSpPr>
        <p:spPr>
          <a:xfrm>
            <a:off x="3200400" y="1511015"/>
            <a:ext cx="1194558" cy="369332"/>
          </a:xfrm>
          <a:prstGeom prst="rect">
            <a:avLst/>
          </a:prstGeom>
          <a:noFill/>
        </p:spPr>
        <p:txBody>
          <a:bodyPr wrap="none" rtlCol="0">
            <a:spAutoFit/>
          </a:bodyPr>
          <a:lstStyle/>
          <a:p>
            <a:r>
              <a:rPr lang="en-US" sz="1400" b="1" dirty="0" smtClean="0">
                <a:solidFill>
                  <a:schemeClr val="tx2"/>
                </a:solidFill>
              </a:rPr>
              <a:t>[</a:t>
            </a:r>
            <a:r>
              <a:rPr lang="en-US" b="1" dirty="0" smtClean="0">
                <a:solidFill>
                  <a:schemeClr val="tx2"/>
                </a:solidFill>
              </a:rPr>
              <a:t>M+H+K]</a:t>
            </a:r>
            <a:r>
              <a:rPr lang="en-US" sz="2400" b="1" baseline="30000" dirty="0" smtClean="0">
                <a:solidFill>
                  <a:schemeClr val="tx2"/>
                </a:solidFill>
              </a:rPr>
              <a:t>2</a:t>
            </a:r>
            <a:r>
              <a:rPr lang="en-US" b="1" baseline="30000" dirty="0" smtClean="0">
                <a:solidFill>
                  <a:schemeClr val="tx2"/>
                </a:solidFill>
              </a:rPr>
              <a:t>+</a:t>
            </a:r>
            <a:endParaRPr lang="en-US" sz="1400" b="1" baseline="30000" dirty="0">
              <a:solidFill>
                <a:schemeClr val="tx2"/>
              </a:solidFill>
            </a:endParaRPr>
          </a:p>
        </p:txBody>
      </p:sp>
      <p:sp>
        <p:nvSpPr>
          <p:cNvPr id="17" name="TextBox 16"/>
          <p:cNvSpPr txBox="1"/>
          <p:nvPr/>
        </p:nvSpPr>
        <p:spPr>
          <a:xfrm>
            <a:off x="7772400" y="1480237"/>
            <a:ext cx="609600" cy="369332"/>
          </a:xfrm>
          <a:prstGeom prst="rect">
            <a:avLst/>
          </a:prstGeom>
          <a:noFill/>
        </p:spPr>
        <p:txBody>
          <a:bodyPr wrap="square" rtlCol="0">
            <a:spAutoFit/>
          </a:bodyPr>
          <a:lstStyle/>
          <a:p>
            <a:r>
              <a:rPr lang="en-US" b="1" dirty="0" smtClean="0"/>
              <a:t>30</a:t>
            </a:r>
            <a:endParaRPr lang="en-US" b="1" dirty="0"/>
          </a:p>
        </p:txBody>
      </p:sp>
      <p:sp>
        <p:nvSpPr>
          <p:cNvPr id="18" name="TextBox 17"/>
          <p:cNvSpPr txBox="1"/>
          <p:nvPr/>
        </p:nvSpPr>
        <p:spPr>
          <a:xfrm>
            <a:off x="7772400" y="3505200"/>
            <a:ext cx="609600" cy="369332"/>
          </a:xfrm>
          <a:prstGeom prst="rect">
            <a:avLst/>
          </a:prstGeom>
          <a:noFill/>
        </p:spPr>
        <p:txBody>
          <a:bodyPr wrap="square" rtlCol="0">
            <a:spAutoFit/>
          </a:bodyPr>
          <a:lstStyle/>
          <a:p>
            <a:r>
              <a:rPr lang="en-US" b="1" dirty="0" smtClean="0"/>
              <a:t>35</a:t>
            </a:r>
            <a:endParaRPr lang="en-US" b="1" dirty="0"/>
          </a:p>
        </p:txBody>
      </p:sp>
      <p:sp>
        <p:nvSpPr>
          <p:cNvPr id="19" name="TextBox 18"/>
          <p:cNvSpPr txBox="1"/>
          <p:nvPr/>
        </p:nvSpPr>
        <p:spPr>
          <a:xfrm>
            <a:off x="7820186" y="5290066"/>
            <a:ext cx="609600" cy="369332"/>
          </a:xfrm>
          <a:prstGeom prst="rect">
            <a:avLst/>
          </a:prstGeom>
          <a:noFill/>
        </p:spPr>
        <p:txBody>
          <a:bodyPr wrap="square" rtlCol="0">
            <a:spAutoFit/>
          </a:bodyPr>
          <a:lstStyle/>
          <a:p>
            <a:r>
              <a:rPr lang="en-US" b="1" dirty="0" smtClean="0"/>
              <a:t>40</a:t>
            </a:r>
            <a:endParaRPr lang="en-US" b="1" dirty="0"/>
          </a:p>
        </p:txBody>
      </p:sp>
      <p:sp>
        <p:nvSpPr>
          <p:cNvPr id="20" name="TextBox 19"/>
          <p:cNvSpPr txBox="1"/>
          <p:nvPr/>
        </p:nvSpPr>
        <p:spPr>
          <a:xfrm>
            <a:off x="7467600" y="457200"/>
            <a:ext cx="1066800" cy="923330"/>
          </a:xfrm>
          <a:prstGeom prst="rect">
            <a:avLst/>
          </a:prstGeom>
          <a:noFill/>
        </p:spPr>
        <p:txBody>
          <a:bodyPr wrap="square" rtlCol="0">
            <a:spAutoFit/>
          </a:bodyPr>
          <a:lstStyle/>
          <a:p>
            <a:pPr algn="ctr"/>
            <a:r>
              <a:rPr lang="en-US" b="1" dirty="0" err="1" smtClean="0"/>
              <a:t>CollisionEnergy</a:t>
            </a:r>
            <a:r>
              <a:rPr lang="en-US" b="1" dirty="0" smtClean="0"/>
              <a:t/>
            </a:r>
            <a:br>
              <a:rPr lang="en-US" b="1" dirty="0" smtClean="0"/>
            </a:br>
            <a:r>
              <a:rPr lang="en-US" b="1" dirty="0" smtClean="0"/>
              <a:t>Setting</a:t>
            </a:r>
            <a:endParaRPr lang="en-US" b="1" dirty="0"/>
          </a:p>
        </p:txBody>
      </p:sp>
    </p:spTree>
    <p:extLst>
      <p:ext uri="{BB962C8B-B14F-4D97-AF65-F5344CB8AC3E}">
        <p14:creationId xmlns:p14="http://schemas.microsoft.com/office/powerpoint/2010/main" val="37386999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70" t="10095" r="1027" b="6397"/>
          <a:stretch/>
        </p:blipFill>
        <p:spPr bwMode="auto">
          <a:xfrm>
            <a:off x="488730" y="1600200"/>
            <a:ext cx="8198070" cy="4390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4"/>
          <p:cNvSpPr txBox="1">
            <a:spLocks noChangeArrowheads="1"/>
          </p:cNvSpPr>
          <p:nvPr/>
        </p:nvSpPr>
        <p:spPr bwMode="auto">
          <a:xfrm>
            <a:off x="7541172" y="2136228"/>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dirty="0"/>
              <a:t>150 C</a:t>
            </a:r>
          </a:p>
        </p:txBody>
      </p:sp>
      <p:sp>
        <p:nvSpPr>
          <p:cNvPr id="4" name="Text Box 5"/>
          <p:cNvSpPr txBox="1">
            <a:spLocks noChangeArrowheads="1"/>
          </p:cNvSpPr>
          <p:nvPr/>
        </p:nvSpPr>
        <p:spPr bwMode="auto">
          <a:xfrm>
            <a:off x="7570877" y="4650828"/>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dirty="0"/>
              <a:t>280 C</a:t>
            </a:r>
          </a:p>
        </p:txBody>
      </p:sp>
      <p:graphicFrame>
        <p:nvGraphicFramePr>
          <p:cNvPr id="2" name="Object 1"/>
          <p:cNvGraphicFramePr>
            <a:graphicFrameLocks noChangeAspect="1"/>
          </p:cNvGraphicFramePr>
          <p:nvPr>
            <p:extLst>
              <p:ext uri="{D42A27DB-BD31-4B8C-83A1-F6EECF244321}">
                <p14:modId xmlns:p14="http://schemas.microsoft.com/office/powerpoint/2010/main" val="1078641703"/>
              </p:ext>
            </p:extLst>
          </p:nvPr>
        </p:nvGraphicFramePr>
        <p:xfrm>
          <a:off x="3516996" y="1877465"/>
          <a:ext cx="2141538" cy="715963"/>
        </p:xfrm>
        <a:graphic>
          <a:graphicData uri="http://schemas.openxmlformats.org/presentationml/2006/ole">
            <mc:AlternateContent xmlns:mc="http://schemas.openxmlformats.org/markup-compatibility/2006">
              <mc:Choice xmlns:v="urn:schemas-microsoft-com:vml" Requires="v">
                <p:oleObj spid="_x0000_s146517" name="ISIS/Draw Sketch" r:id="rId4" imgW="2138680" imgH="720090" progId="ISISServer">
                  <p:embed/>
                </p:oleObj>
              </mc:Choice>
              <mc:Fallback>
                <p:oleObj name="ISIS/Draw Sketch" r:id="rId4" imgW="2138680" imgH="720090" progId="ISISServer">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6996" y="1877465"/>
                        <a:ext cx="2141538"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itle 4"/>
          <p:cNvSpPr>
            <a:spLocks noGrp="1"/>
          </p:cNvSpPr>
          <p:nvPr>
            <p:ph type="title"/>
          </p:nvPr>
        </p:nvSpPr>
        <p:spPr>
          <a:xfrm>
            <a:off x="536028" y="152400"/>
            <a:ext cx="8229600" cy="1143000"/>
          </a:xfrm>
        </p:spPr>
        <p:txBody>
          <a:bodyPr/>
          <a:lstStyle/>
          <a:p>
            <a:r>
              <a:rPr lang="en-US" dirty="0" smtClean="0"/>
              <a:t>Ion Source Decomposition</a:t>
            </a:r>
            <a:endParaRPr lang="en-US" dirty="0"/>
          </a:p>
        </p:txBody>
      </p:sp>
    </p:spTree>
    <p:extLst>
      <p:ext uri="{BB962C8B-B14F-4D97-AF65-F5344CB8AC3E}">
        <p14:creationId xmlns:p14="http://schemas.microsoft.com/office/powerpoint/2010/main" val="2099814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e 140"/>
          <p:cNvGrpSpPr/>
          <p:nvPr/>
        </p:nvGrpSpPr>
        <p:grpSpPr>
          <a:xfrm>
            <a:off x="560387" y="3485447"/>
            <a:ext cx="7077076" cy="427740"/>
            <a:chOff x="315913" y="3610860"/>
            <a:chExt cx="11110185" cy="384234"/>
          </a:xfrm>
          <a:effectLst/>
        </p:grpSpPr>
        <p:sp>
          <p:nvSpPr>
            <p:cNvPr id="95" name="AutoShape 252"/>
            <p:cNvSpPr>
              <a:spLocks noChangeArrowheads="1"/>
            </p:cNvSpPr>
            <p:nvPr/>
          </p:nvSpPr>
          <p:spPr bwMode="auto">
            <a:xfrm flipV="1">
              <a:off x="6108154" y="3610860"/>
              <a:ext cx="2516505" cy="384234"/>
            </a:xfrm>
            <a:prstGeom prst="chevron">
              <a:avLst>
                <a:gd name="adj" fmla="val 19123"/>
              </a:avLst>
            </a:prstGeom>
            <a:gradFill rotWithShape="1">
              <a:gsLst>
                <a:gs pos="0">
                  <a:srgbClr val="A4D329"/>
                </a:gs>
                <a:gs pos="100000">
                  <a:srgbClr val="C0FF4D"/>
                </a:gs>
              </a:gsLst>
              <a:lin ang="5400000" scaled="1"/>
            </a:gradFill>
            <a:ln w="19050" cap="flat" cmpd="sng">
              <a:noFill/>
              <a:prstDash val="solid"/>
              <a:round/>
              <a:headEnd type="none" w="med" len="med"/>
              <a:tailEnd type="none" w="med" len="med"/>
            </a:ln>
            <a:effectLst/>
          </p:spPr>
          <p:txBody>
            <a:bodyPr/>
            <a:lstStyle/>
            <a:p>
              <a:pPr indent="-342900" defTabSz="914400" fontAlgn="auto">
                <a:spcBef>
                  <a:spcPts val="0"/>
                </a:spcBef>
                <a:spcAft>
                  <a:spcPts val="0"/>
                </a:spcAft>
                <a:buFont typeface="+mj-lt"/>
                <a:buAutoNum type="arabicPeriod"/>
                <a:defRPr/>
              </a:pPr>
              <a:endParaRPr lang="da-DK" kern="0" noProof="1">
                <a:solidFill>
                  <a:sysClr val="windowText" lastClr="000000">
                    <a:lumMod val="95000"/>
                    <a:lumOff val="5000"/>
                  </a:sysClr>
                </a:solidFill>
                <a:latin typeface="Calibri"/>
                <a:ea typeface="ＭＳ Ｐゴシック" pitchFamily="-97" charset="-128"/>
              </a:endParaRPr>
            </a:p>
          </p:txBody>
        </p:sp>
        <p:sp>
          <p:nvSpPr>
            <p:cNvPr id="96" name="AutoShape 252"/>
            <p:cNvSpPr>
              <a:spLocks noChangeArrowheads="1"/>
            </p:cNvSpPr>
            <p:nvPr/>
          </p:nvSpPr>
          <p:spPr bwMode="auto">
            <a:xfrm flipV="1">
              <a:off x="3298598" y="3610860"/>
              <a:ext cx="2697162" cy="384234"/>
            </a:xfrm>
            <a:prstGeom prst="chevron">
              <a:avLst>
                <a:gd name="adj" fmla="val 19123"/>
              </a:avLst>
            </a:prstGeom>
            <a:gradFill rotWithShape="1">
              <a:gsLst>
                <a:gs pos="0">
                  <a:srgbClr val="A4D329"/>
                </a:gs>
                <a:gs pos="100000">
                  <a:srgbClr val="C0FF4D"/>
                </a:gs>
              </a:gsLst>
              <a:lin ang="5400000" scaled="1"/>
            </a:gradFill>
            <a:ln w="19050" cap="flat" cmpd="sng">
              <a:noFill/>
              <a:prstDash val="solid"/>
              <a:round/>
              <a:headEnd type="none" w="med" len="med"/>
              <a:tailEnd type="none" w="med" len="med"/>
            </a:ln>
            <a:effectLst/>
          </p:spPr>
          <p:txBody>
            <a:bodyPr/>
            <a:lstStyle/>
            <a:p>
              <a:pPr indent="-342900" defTabSz="914400" fontAlgn="auto">
                <a:spcBef>
                  <a:spcPts val="0"/>
                </a:spcBef>
                <a:spcAft>
                  <a:spcPts val="0"/>
                </a:spcAft>
                <a:buFont typeface="+mj-lt"/>
                <a:buAutoNum type="arabicPeriod"/>
                <a:defRPr/>
              </a:pPr>
              <a:endParaRPr lang="da-DK" kern="0" noProof="1">
                <a:solidFill>
                  <a:sysClr val="windowText" lastClr="000000">
                    <a:lumMod val="95000"/>
                    <a:lumOff val="5000"/>
                  </a:sysClr>
                </a:solidFill>
                <a:latin typeface="Calibri"/>
                <a:ea typeface="ＭＳ Ｐゴシック" pitchFamily="-97" charset="-128"/>
              </a:endParaRPr>
            </a:p>
          </p:txBody>
        </p:sp>
        <p:sp>
          <p:nvSpPr>
            <p:cNvPr id="111" name="AutoShape 250"/>
            <p:cNvSpPr>
              <a:spLocks noChangeArrowheads="1"/>
            </p:cNvSpPr>
            <p:nvPr/>
          </p:nvSpPr>
          <p:spPr bwMode="auto">
            <a:xfrm flipV="1">
              <a:off x="315913" y="3610860"/>
              <a:ext cx="250825" cy="384234"/>
            </a:xfrm>
            <a:prstGeom prst="chevron">
              <a:avLst>
                <a:gd name="adj" fmla="val 39616"/>
              </a:avLst>
            </a:prstGeom>
            <a:gradFill rotWithShape="1">
              <a:gsLst>
                <a:gs pos="0">
                  <a:srgbClr val="020000"/>
                </a:gs>
                <a:gs pos="100000">
                  <a:srgbClr val="E6E6E6">
                    <a:lumMod val="25000"/>
                  </a:srgbClr>
                </a:gs>
              </a:gsLst>
              <a:lin ang="5400000" scaled="1"/>
            </a:gradFill>
            <a:ln w="19050" cap="flat" cmpd="sng">
              <a:noFill/>
              <a:prstDash val="solid"/>
              <a:round/>
              <a:headEnd type="none" w="med" len="med"/>
              <a:tailEnd type="none" w="med" len="med"/>
            </a:ln>
            <a:effectLst/>
          </p:spPr>
          <p:txBody>
            <a:bodyPr/>
            <a:lstStyle/>
            <a:p>
              <a:pPr defTabSz="914400" fontAlgn="auto">
                <a:spcBef>
                  <a:spcPts val="0"/>
                </a:spcBef>
                <a:spcAft>
                  <a:spcPts val="0"/>
                </a:spcAft>
                <a:defRPr/>
              </a:pPr>
              <a:endParaRPr lang="da-DK" kern="0">
                <a:solidFill>
                  <a:sysClr val="windowText" lastClr="000000">
                    <a:lumMod val="95000"/>
                    <a:lumOff val="5000"/>
                  </a:sysClr>
                </a:solidFill>
                <a:latin typeface="Calibri"/>
                <a:ea typeface="ＭＳ Ｐゴシック" pitchFamily="-97" charset="-128"/>
              </a:endParaRPr>
            </a:p>
          </p:txBody>
        </p:sp>
        <p:sp>
          <p:nvSpPr>
            <p:cNvPr id="126" name="AutoShape 252"/>
            <p:cNvSpPr>
              <a:spLocks noChangeArrowheads="1"/>
            </p:cNvSpPr>
            <p:nvPr/>
          </p:nvSpPr>
          <p:spPr bwMode="auto">
            <a:xfrm flipV="1">
              <a:off x="495028" y="3610860"/>
              <a:ext cx="2697162" cy="384234"/>
            </a:xfrm>
            <a:prstGeom prst="chevron">
              <a:avLst>
                <a:gd name="adj" fmla="val 19124"/>
              </a:avLst>
            </a:prstGeom>
            <a:gradFill rotWithShape="1">
              <a:gsLst>
                <a:gs pos="0">
                  <a:srgbClr val="A4D329"/>
                </a:gs>
                <a:gs pos="100000">
                  <a:srgbClr val="C0FF4D"/>
                </a:gs>
              </a:gsLst>
              <a:lin ang="5400000" scaled="1"/>
            </a:gradFill>
            <a:ln w="19050" cap="flat" cmpd="sng">
              <a:noFill/>
              <a:prstDash val="solid"/>
              <a:round/>
              <a:headEnd type="none" w="med" len="med"/>
              <a:tailEnd type="none" w="med" len="med"/>
            </a:ln>
            <a:effectLst/>
          </p:spPr>
          <p:txBody>
            <a:bodyPr/>
            <a:lstStyle/>
            <a:p>
              <a:pPr defTabSz="914400" fontAlgn="auto">
                <a:spcBef>
                  <a:spcPts val="0"/>
                </a:spcBef>
                <a:spcAft>
                  <a:spcPts val="0"/>
                </a:spcAft>
                <a:defRPr/>
              </a:pPr>
              <a:endParaRPr lang="da-DK" kern="0" noProof="1">
                <a:solidFill>
                  <a:sysClr val="windowText" lastClr="000000">
                    <a:lumMod val="95000"/>
                    <a:lumOff val="5000"/>
                  </a:sysClr>
                </a:solidFill>
                <a:latin typeface="Calibri"/>
                <a:ea typeface="ＭＳ Ｐゴシック" pitchFamily="-97" charset="-128"/>
              </a:endParaRPr>
            </a:p>
          </p:txBody>
        </p:sp>
        <p:sp>
          <p:nvSpPr>
            <p:cNvPr id="136" name="AutoShape 266"/>
            <p:cNvSpPr>
              <a:spLocks noChangeArrowheads="1"/>
            </p:cNvSpPr>
            <p:nvPr/>
          </p:nvSpPr>
          <p:spPr bwMode="auto">
            <a:xfrm flipV="1">
              <a:off x="3114130" y="3610860"/>
              <a:ext cx="250825" cy="384234"/>
            </a:xfrm>
            <a:prstGeom prst="chevron">
              <a:avLst>
                <a:gd name="adj" fmla="val 39616"/>
              </a:avLst>
            </a:prstGeom>
            <a:gradFill rotWithShape="1">
              <a:gsLst>
                <a:gs pos="0">
                  <a:srgbClr val="020000"/>
                </a:gs>
                <a:gs pos="100000">
                  <a:srgbClr val="E6E6E6">
                    <a:lumMod val="25000"/>
                  </a:srgbClr>
                </a:gs>
              </a:gsLst>
              <a:lin ang="5400000" scaled="1"/>
            </a:gradFill>
            <a:ln w="19050" cap="flat" cmpd="sng">
              <a:noFill/>
              <a:prstDash val="solid"/>
              <a:round/>
              <a:headEnd type="none" w="med" len="med"/>
              <a:tailEnd type="none" w="med" len="med"/>
            </a:ln>
            <a:effectLst/>
          </p:spPr>
          <p:txBody>
            <a:bodyPr/>
            <a:lstStyle/>
            <a:p>
              <a:pPr indent="-342900" defTabSz="914400" fontAlgn="auto">
                <a:spcBef>
                  <a:spcPts val="0"/>
                </a:spcBef>
                <a:spcAft>
                  <a:spcPts val="0"/>
                </a:spcAft>
                <a:buFont typeface="+mj-lt"/>
                <a:buAutoNum type="arabicPeriod"/>
                <a:defRPr/>
              </a:pPr>
              <a:endParaRPr lang="da-DK" kern="0">
                <a:solidFill>
                  <a:sysClr val="windowText" lastClr="000000">
                    <a:lumMod val="95000"/>
                    <a:lumOff val="5000"/>
                  </a:sysClr>
                </a:solidFill>
                <a:latin typeface="Calibri"/>
                <a:ea typeface="ＭＳ Ｐゴシック" pitchFamily="-97" charset="-128"/>
              </a:endParaRPr>
            </a:p>
          </p:txBody>
        </p:sp>
        <p:sp>
          <p:nvSpPr>
            <p:cNvPr id="137" name="AutoShape 282"/>
            <p:cNvSpPr>
              <a:spLocks noChangeArrowheads="1"/>
            </p:cNvSpPr>
            <p:nvPr/>
          </p:nvSpPr>
          <p:spPr bwMode="auto">
            <a:xfrm flipV="1">
              <a:off x="5927179" y="3610860"/>
              <a:ext cx="249238" cy="384234"/>
            </a:xfrm>
            <a:prstGeom prst="chevron">
              <a:avLst>
                <a:gd name="adj" fmla="val 39616"/>
              </a:avLst>
            </a:prstGeom>
            <a:gradFill rotWithShape="1">
              <a:gsLst>
                <a:gs pos="0">
                  <a:srgbClr val="020000"/>
                </a:gs>
                <a:gs pos="100000">
                  <a:srgbClr val="E6E6E6">
                    <a:lumMod val="25000"/>
                  </a:srgbClr>
                </a:gs>
              </a:gsLst>
              <a:lin ang="5400000" scaled="1"/>
            </a:gradFill>
            <a:ln w="19050" cap="flat" cmpd="sng">
              <a:noFill/>
              <a:prstDash val="solid"/>
              <a:round/>
              <a:headEnd type="none" w="med" len="med"/>
              <a:tailEnd type="none" w="med" len="med"/>
            </a:ln>
            <a:effectLst/>
          </p:spPr>
          <p:txBody>
            <a:bodyPr/>
            <a:lstStyle/>
            <a:p>
              <a:pPr indent="-342900" defTabSz="914400" fontAlgn="auto">
                <a:spcBef>
                  <a:spcPts val="0"/>
                </a:spcBef>
                <a:spcAft>
                  <a:spcPts val="0"/>
                </a:spcAft>
                <a:buFont typeface="+mj-lt"/>
                <a:buAutoNum type="arabicPeriod"/>
                <a:defRPr/>
              </a:pPr>
              <a:endParaRPr lang="da-DK" kern="0" dirty="0">
                <a:solidFill>
                  <a:sysClr val="windowText" lastClr="000000">
                    <a:lumMod val="95000"/>
                    <a:lumOff val="5000"/>
                  </a:sysClr>
                </a:solidFill>
                <a:latin typeface="Calibri"/>
                <a:ea typeface="ＭＳ Ｐゴシック" pitchFamily="-97" charset="-128"/>
              </a:endParaRPr>
            </a:p>
          </p:txBody>
        </p:sp>
        <p:sp>
          <p:nvSpPr>
            <p:cNvPr id="138" name="AutoShape 296"/>
            <p:cNvSpPr>
              <a:spLocks noChangeArrowheads="1"/>
            </p:cNvSpPr>
            <p:nvPr/>
          </p:nvSpPr>
          <p:spPr bwMode="auto">
            <a:xfrm flipV="1">
              <a:off x="8554493" y="3610860"/>
              <a:ext cx="250825" cy="384234"/>
            </a:xfrm>
            <a:prstGeom prst="chevron">
              <a:avLst>
                <a:gd name="adj" fmla="val 39616"/>
              </a:avLst>
            </a:prstGeom>
            <a:gradFill rotWithShape="1">
              <a:gsLst>
                <a:gs pos="0">
                  <a:srgbClr val="020000"/>
                </a:gs>
                <a:gs pos="100000">
                  <a:srgbClr val="E6E6E6">
                    <a:lumMod val="25000"/>
                  </a:srgbClr>
                </a:gs>
              </a:gsLst>
              <a:lin ang="5400000" scaled="1"/>
            </a:gradFill>
            <a:ln w="19050" cap="flat" cmpd="sng">
              <a:noFill/>
              <a:prstDash val="solid"/>
              <a:round/>
              <a:headEnd type="none" w="med" len="med"/>
              <a:tailEnd type="none" w="med" len="med"/>
            </a:ln>
            <a:effectLst/>
          </p:spPr>
          <p:txBody>
            <a:bodyPr/>
            <a:lstStyle/>
            <a:p>
              <a:pPr indent="-342900" defTabSz="914400" fontAlgn="auto">
                <a:spcBef>
                  <a:spcPts val="0"/>
                </a:spcBef>
                <a:spcAft>
                  <a:spcPts val="0"/>
                </a:spcAft>
                <a:buFont typeface="+mj-lt"/>
                <a:buAutoNum type="arabicPeriod"/>
                <a:defRPr/>
              </a:pPr>
              <a:endParaRPr lang="da-DK" kern="0" dirty="0">
                <a:solidFill>
                  <a:sysClr val="windowText" lastClr="000000">
                    <a:lumMod val="95000"/>
                    <a:lumOff val="5000"/>
                  </a:sysClr>
                </a:solidFill>
                <a:latin typeface="Calibri"/>
                <a:ea typeface="ＭＳ Ｐゴシック" pitchFamily="-97" charset="-128"/>
              </a:endParaRPr>
            </a:p>
          </p:txBody>
        </p:sp>
        <p:sp>
          <p:nvSpPr>
            <p:cNvPr id="139" name="AutoShape 252"/>
            <p:cNvSpPr>
              <a:spLocks noChangeArrowheads="1"/>
            </p:cNvSpPr>
            <p:nvPr/>
          </p:nvSpPr>
          <p:spPr bwMode="auto">
            <a:xfrm flipV="1">
              <a:off x="8728934" y="3610860"/>
              <a:ext cx="2516505" cy="384234"/>
            </a:xfrm>
            <a:prstGeom prst="chevron">
              <a:avLst>
                <a:gd name="adj" fmla="val 19124"/>
              </a:avLst>
            </a:prstGeom>
            <a:gradFill rotWithShape="1">
              <a:gsLst>
                <a:gs pos="0">
                  <a:srgbClr val="A4D329"/>
                </a:gs>
                <a:gs pos="100000">
                  <a:srgbClr val="C0FF4D"/>
                </a:gs>
              </a:gsLst>
              <a:lin ang="5400000" scaled="1"/>
            </a:gradFill>
            <a:ln w="19050" cap="flat" cmpd="sng">
              <a:noFill/>
              <a:prstDash val="solid"/>
              <a:round/>
              <a:headEnd type="none" w="med" len="med"/>
              <a:tailEnd type="none" w="med" len="med"/>
            </a:ln>
            <a:effectLst/>
          </p:spPr>
          <p:txBody>
            <a:bodyPr/>
            <a:lstStyle/>
            <a:p>
              <a:pPr indent="-342900" defTabSz="914400" fontAlgn="auto">
                <a:spcBef>
                  <a:spcPts val="0"/>
                </a:spcBef>
                <a:spcAft>
                  <a:spcPts val="0"/>
                </a:spcAft>
                <a:buFont typeface="+mj-lt"/>
                <a:buAutoNum type="arabicPeriod"/>
                <a:defRPr/>
              </a:pPr>
              <a:endParaRPr lang="da-DK" kern="0" noProof="1">
                <a:solidFill>
                  <a:sysClr val="windowText" lastClr="000000">
                    <a:lumMod val="95000"/>
                    <a:lumOff val="5000"/>
                  </a:sysClr>
                </a:solidFill>
                <a:latin typeface="Calibri"/>
                <a:ea typeface="ＭＳ Ｐゴシック" pitchFamily="-97" charset="-128"/>
              </a:endParaRPr>
            </a:p>
          </p:txBody>
        </p:sp>
        <p:sp>
          <p:nvSpPr>
            <p:cNvPr id="140" name="AutoShape 296"/>
            <p:cNvSpPr>
              <a:spLocks noChangeArrowheads="1"/>
            </p:cNvSpPr>
            <p:nvPr/>
          </p:nvSpPr>
          <p:spPr bwMode="auto">
            <a:xfrm flipV="1">
              <a:off x="11175273" y="3610860"/>
              <a:ext cx="250825" cy="384234"/>
            </a:xfrm>
            <a:prstGeom prst="chevron">
              <a:avLst>
                <a:gd name="adj" fmla="val 39616"/>
              </a:avLst>
            </a:prstGeom>
            <a:gradFill rotWithShape="1">
              <a:gsLst>
                <a:gs pos="0">
                  <a:srgbClr val="020000"/>
                </a:gs>
                <a:gs pos="100000">
                  <a:srgbClr val="E6E6E6">
                    <a:lumMod val="25000"/>
                  </a:srgbClr>
                </a:gs>
              </a:gsLst>
              <a:lin ang="5400000" scaled="1"/>
            </a:gradFill>
            <a:ln w="19050" cap="flat" cmpd="sng">
              <a:noFill/>
              <a:prstDash val="solid"/>
              <a:round/>
              <a:headEnd type="none" w="med" len="med"/>
              <a:tailEnd type="none" w="med" len="med"/>
            </a:ln>
            <a:effectLst/>
          </p:spPr>
          <p:txBody>
            <a:bodyPr/>
            <a:lstStyle/>
            <a:p>
              <a:pPr indent="-342900" defTabSz="914400" fontAlgn="auto">
                <a:spcBef>
                  <a:spcPts val="0"/>
                </a:spcBef>
                <a:spcAft>
                  <a:spcPts val="0"/>
                </a:spcAft>
                <a:buFont typeface="+mj-lt"/>
                <a:buAutoNum type="arabicPeriod"/>
                <a:defRPr/>
              </a:pPr>
              <a:endParaRPr lang="da-DK" kern="0" dirty="0">
                <a:solidFill>
                  <a:sysClr val="windowText" lastClr="000000">
                    <a:lumMod val="95000"/>
                    <a:lumOff val="5000"/>
                  </a:sysClr>
                </a:solidFill>
                <a:latin typeface="Calibri"/>
                <a:ea typeface="ＭＳ Ｐゴシック" pitchFamily="-97" charset="-128"/>
              </a:endParaRPr>
            </a:p>
          </p:txBody>
        </p:sp>
      </p:grpSp>
      <p:sp>
        <p:nvSpPr>
          <p:cNvPr id="145" name="Nedadgående pil 144"/>
          <p:cNvSpPr>
            <a:spLocks noChangeArrowheads="1"/>
          </p:cNvSpPr>
          <p:nvPr/>
        </p:nvSpPr>
        <p:spPr bwMode="auto">
          <a:xfrm>
            <a:off x="730052" y="3006724"/>
            <a:ext cx="206573" cy="599097"/>
          </a:xfrm>
          <a:prstGeom prst="downArrow">
            <a:avLst>
              <a:gd name="adj1" fmla="val 50000"/>
              <a:gd name="adj2" fmla="val 50004"/>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149" name="Rektangel 148"/>
          <p:cNvSpPr>
            <a:spLocks noChangeArrowheads="1"/>
          </p:cNvSpPr>
          <p:nvPr/>
        </p:nvSpPr>
        <p:spPr bwMode="auto">
          <a:xfrm>
            <a:off x="758394" y="1905000"/>
            <a:ext cx="1393825" cy="1246186"/>
          </a:xfrm>
          <a:prstGeom prst="rect">
            <a:avLst/>
          </a:prstGeom>
          <a:noFill/>
          <a:ln w="9525">
            <a:solidFill>
              <a:schemeClr val="bg2">
                <a:lumMod val="50000"/>
              </a:schemeClr>
            </a:solidFill>
            <a:miter lim="800000"/>
            <a:headEnd/>
            <a:tailEnd/>
          </a:ln>
          <a:effectLst/>
        </p:spPr>
        <p:txBody>
          <a:bodyPr anchor="ctr"/>
          <a:lstStyle/>
          <a:p>
            <a:pPr algn="ctr">
              <a:defRPr/>
            </a:pPr>
            <a:endParaRPr lang="en-US">
              <a:solidFill>
                <a:srgbClr val="FFFFFF"/>
              </a:solidFill>
              <a:latin typeface="Calibri" pitchFamily="-111" charset="0"/>
            </a:endParaRPr>
          </a:p>
        </p:txBody>
      </p:sp>
      <p:sp>
        <p:nvSpPr>
          <p:cNvPr id="151" name="Nedadgående pil 150"/>
          <p:cNvSpPr>
            <a:spLocks noChangeArrowheads="1"/>
          </p:cNvSpPr>
          <p:nvPr/>
        </p:nvSpPr>
        <p:spPr bwMode="auto">
          <a:xfrm flipV="1">
            <a:off x="1981200" y="3775074"/>
            <a:ext cx="206573" cy="597330"/>
          </a:xfrm>
          <a:prstGeom prst="downArrow">
            <a:avLst>
              <a:gd name="adj1" fmla="val 50000"/>
              <a:gd name="adj2" fmla="val 50005"/>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154" name="Rektangel 153"/>
          <p:cNvSpPr>
            <a:spLocks noChangeArrowheads="1"/>
          </p:cNvSpPr>
          <p:nvPr/>
        </p:nvSpPr>
        <p:spPr bwMode="auto">
          <a:xfrm>
            <a:off x="1119187" y="4270373"/>
            <a:ext cx="1395413" cy="1216025"/>
          </a:xfrm>
          <a:prstGeom prst="rect">
            <a:avLst/>
          </a:prstGeom>
          <a:noFill/>
          <a:ln w="9525">
            <a:solidFill>
              <a:schemeClr val="bg2">
                <a:lumMod val="50000"/>
              </a:schemeClr>
            </a:solidFill>
            <a:miter lim="800000"/>
            <a:headEnd/>
            <a:tailEnd/>
          </a:ln>
          <a:effectLst/>
        </p:spPr>
        <p:txBody>
          <a:bodyPr anchor="ctr"/>
          <a:lstStyle/>
          <a:p>
            <a:pPr algn="ctr">
              <a:defRPr/>
            </a:pPr>
            <a:endParaRPr lang="en-US">
              <a:solidFill>
                <a:srgbClr val="FFFFFF"/>
              </a:solidFill>
              <a:latin typeface="Calibri" pitchFamily="-111" charset="0"/>
            </a:endParaRPr>
          </a:p>
        </p:txBody>
      </p:sp>
      <p:sp>
        <p:nvSpPr>
          <p:cNvPr id="12295" name="Rektangel 160"/>
          <p:cNvSpPr>
            <a:spLocks noChangeArrowheads="1"/>
          </p:cNvSpPr>
          <p:nvPr/>
        </p:nvSpPr>
        <p:spPr bwMode="auto">
          <a:xfrm>
            <a:off x="795094" y="2024838"/>
            <a:ext cx="1304925" cy="997196"/>
          </a:xfrm>
          <a:prstGeom prst="rect">
            <a:avLst/>
          </a:prstGeom>
          <a:noFill/>
          <a:ln w="9525">
            <a:noFill/>
            <a:miter lim="800000"/>
            <a:headEnd/>
            <a:tailEnd/>
          </a:ln>
        </p:spPr>
        <p:txBody>
          <a:bodyPr>
            <a:spAutoFit/>
          </a:bodyPr>
          <a:lstStyle/>
          <a:p>
            <a:pPr algn="ctr" defTabSz="801688">
              <a:spcBef>
                <a:spcPct val="20000"/>
              </a:spcBef>
            </a:pPr>
            <a:r>
              <a:rPr lang="en-US" sz="1400" b="1" noProof="1" smtClean="0">
                <a:solidFill>
                  <a:srgbClr val="080808"/>
                </a:solidFill>
                <a:latin typeface="Calibri" pitchFamily="-111" charset="0"/>
                <a:cs typeface="Arial" charset="0"/>
              </a:rPr>
              <a:t>NIH/EPA Collection of Collections</a:t>
            </a:r>
          </a:p>
          <a:p>
            <a:pPr algn="ctr" defTabSz="801688">
              <a:spcBef>
                <a:spcPct val="20000"/>
              </a:spcBef>
            </a:pPr>
            <a:r>
              <a:rPr lang="en-US" sz="1400" i="1" noProof="1" smtClean="0">
                <a:solidFill>
                  <a:srgbClr val="080808"/>
                </a:solidFill>
                <a:latin typeface="Calibri" pitchFamily="-111" charset="0"/>
                <a:cs typeface="Arial" charset="0"/>
              </a:rPr>
              <a:t>Fales, Heller</a:t>
            </a:r>
            <a:endParaRPr lang="en-US" sz="1400" i="1" noProof="1">
              <a:solidFill>
                <a:srgbClr val="080808"/>
              </a:solidFill>
              <a:latin typeface="Calibri" pitchFamily="-111" charset="0"/>
              <a:cs typeface="Arial" charset="0"/>
            </a:endParaRPr>
          </a:p>
        </p:txBody>
      </p:sp>
      <p:sp>
        <p:nvSpPr>
          <p:cNvPr id="12296" name="Rektangel 161"/>
          <p:cNvSpPr>
            <a:spLocks noChangeArrowheads="1"/>
          </p:cNvSpPr>
          <p:nvPr/>
        </p:nvSpPr>
        <p:spPr bwMode="auto">
          <a:xfrm>
            <a:off x="1054428" y="4495800"/>
            <a:ext cx="1536372" cy="738664"/>
          </a:xfrm>
          <a:prstGeom prst="rect">
            <a:avLst/>
          </a:prstGeom>
          <a:noFill/>
          <a:ln w="9525">
            <a:noFill/>
            <a:miter lim="800000"/>
            <a:headEnd/>
            <a:tailEnd/>
          </a:ln>
        </p:spPr>
        <p:txBody>
          <a:bodyPr wrap="square">
            <a:spAutoFit/>
          </a:bodyPr>
          <a:lstStyle/>
          <a:p>
            <a:pPr algn="ctr" defTabSz="801688">
              <a:spcBef>
                <a:spcPct val="20000"/>
              </a:spcBef>
            </a:pPr>
            <a:r>
              <a:rPr lang="en-US" sz="1400" b="1" noProof="1" smtClean="0">
                <a:solidFill>
                  <a:srgbClr val="080808"/>
                </a:solidFill>
                <a:latin typeface="Calibri" pitchFamily="-111" charset="0"/>
                <a:cs typeface="Arial" charset="0"/>
              </a:rPr>
              <a:t>Red Books </a:t>
            </a:r>
            <a:br>
              <a:rPr lang="en-US" sz="1400" b="1" noProof="1" smtClean="0">
                <a:solidFill>
                  <a:srgbClr val="080808"/>
                </a:solidFill>
                <a:latin typeface="Calibri" pitchFamily="-111" charset="0"/>
                <a:cs typeface="Arial" charset="0"/>
              </a:rPr>
            </a:br>
            <a:r>
              <a:rPr lang="en-US" sz="1400" b="1" noProof="1" smtClean="0">
                <a:solidFill>
                  <a:srgbClr val="080808"/>
                </a:solidFill>
                <a:latin typeface="Calibri" pitchFamily="-111" charset="0"/>
                <a:cs typeface="Arial" charset="0"/>
              </a:rPr>
              <a:t>9-track Tape</a:t>
            </a:r>
            <a:br>
              <a:rPr lang="en-US" sz="1400" b="1" noProof="1" smtClean="0">
                <a:solidFill>
                  <a:srgbClr val="080808"/>
                </a:solidFill>
                <a:latin typeface="Calibri" pitchFamily="-111" charset="0"/>
                <a:cs typeface="Arial" charset="0"/>
              </a:rPr>
            </a:br>
            <a:r>
              <a:rPr lang="en-US" sz="1400" b="1" noProof="1" smtClean="0">
                <a:solidFill>
                  <a:srgbClr val="080808"/>
                </a:solidFill>
                <a:latin typeface="Calibri" pitchFamily="-111" charset="0"/>
                <a:cs typeface="Arial" charset="0"/>
              </a:rPr>
              <a:t>300 Baud Modem</a:t>
            </a:r>
          </a:p>
        </p:txBody>
      </p:sp>
      <p:sp>
        <p:nvSpPr>
          <p:cNvPr id="165" name="Nedadgående pil 164"/>
          <p:cNvSpPr>
            <a:spLocks noChangeArrowheads="1"/>
          </p:cNvSpPr>
          <p:nvPr/>
        </p:nvSpPr>
        <p:spPr bwMode="auto">
          <a:xfrm flipV="1">
            <a:off x="3598863" y="3765549"/>
            <a:ext cx="206573" cy="597330"/>
          </a:xfrm>
          <a:prstGeom prst="downArrow">
            <a:avLst>
              <a:gd name="adj1" fmla="val 50000"/>
              <a:gd name="adj2" fmla="val 50005"/>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166" name="Rektangel 165"/>
          <p:cNvSpPr>
            <a:spLocks noChangeArrowheads="1"/>
          </p:cNvSpPr>
          <p:nvPr/>
        </p:nvSpPr>
        <p:spPr bwMode="auto">
          <a:xfrm>
            <a:off x="3100387" y="4260849"/>
            <a:ext cx="1395413" cy="1225550"/>
          </a:xfrm>
          <a:prstGeom prst="rect">
            <a:avLst/>
          </a:prstGeom>
          <a:noFill/>
          <a:ln w="9525">
            <a:solidFill>
              <a:schemeClr val="bg2">
                <a:lumMod val="50000"/>
              </a:schemeClr>
            </a:solidFill>
            <a:miter lim="800000"/>
            <a:headEnd/>
            <a:tailEnd/>
          </a:ln>
          <a:effectLst/>
        </p:spPr>
        <p:txBody>
          <a:bodyPr anchor="ctr"/>
          <a:lstStyle/>
          <a:p>
            <a:pPr algn="ctr">
              <a:defRPr/>
            </a:pPr>
            <a:endParaRPr lang="en-US">
              <a:solidFill>
                <a:srgbClr val="FFFFFF"/>
              </a:solidFill>
              <a:latin typeface="Calibri" pitchFamily="-111" charset="0"/>
            </a:endParaRPr>
          </a:p>
        </p:txBody>
      </p:sp>
      <p:sp>
        <p:nvSpPr>
          <p:cNvPr id="12299" name="Rektangel 167"/>
          <p:cNvSpPr>
            <a:spLocks noChangeArrowheads="1"/>
          </p:cNvSpPr>
          <p:nvPr/>
        </p:nvSpPr>
        <p:spPr bwMode="auto">
          <a:xfrm>
            <a:off x="3136335" y="4599704"/>
            <a:ext cx="1306512" cy="566309"/>
          </a:xfrm>
          <a:prstGeom prst="rect">
            <a:avLst/>
          </a:prstGeom>
          <a:noFill/>
          <a:ln w="9525">
            <a:noFill/>
            <a:miter lim="800000"/>
            <a:headEnd/>
            <a:tailEnd/>
          </a:ln>
        </p:spPr>
        <p:txBody>
          <a:bodyPr>
            <a:spAutoFit/>
          </a:bodyPr>
          <a:lstStyle/>
          <a:p>
            <a:pPr algn="ctr" defTabSz="801688">
              <a:spcBef>
                <a:spcPct val="20000"/>
              </a:spcBef>
            </a:pPr>
            <a:r>
              <a:rPr lang="en-US" sz="1400" b="1" noProof="1" smtClean="0">
                <a:solidFill>
                  <a:srgbClr val="080808"/>
                </a:solidFill>
                <a:latin typeface="Calibri" pitchFamily="-111" charset="0"/>
                <a:cs typeface="Arial" charset="0"/>
              </a:rPr>
              <a:t>To NIST</a:t>
            </a:r>
          </a:p>
          <a:p>
            <a:pPr algn="ctr" defTabSz="801688">
              <a:spcBef>
                <a:spcPct val="20000"/>
              </a:spcBef>
            </a:pPr>
            <a:r>
              <a:rPr lang="en-US" sz="1400" b="1" noProof="1" smtClean="0">
                <a:solidFill>
                  <a:srgbClr val="080808"/>
                </a:solidFill>
                <a:latin typeface="Calibri" pitchFamily="-111" charset="0"/>
                <a:cs typeface="Arial" charset="0"/>
              </a:rPr>
              <a:t>PC-XT Version</a:t>
            </a:r>
            <a:endParaRPr lang="en-US" sz="1200" noProof="1">
              <a:solidFill>
                <a:srgbClr val="080808"/>
              </a:solidFill>
              <a:latin typeface="Calibri" pitchFamily="-111" charset="0"/>
              <a:cs typeface="Arial" charset="0"/>
            </a:endParaRPr>
          </a:p>
        </p:txBody>
      </p:sp>
      <p:sp>
        <p:nvSpPr>
          <p:cNvPr id="169" name="Nedadgående pil 168"/>
          <p:cNvSpPr>
            <a:spLocks noChangeArrowheads="1"/>
          </p:cNvSpPr>
          <p:nvPr/>
        </p:nvSpPr>
        <p:spPr bwMode="auto">
          <a:xfrm flipV="1">
            <a:off x="5508625" y="3765549"/>
            <a:ext cx="206573" cy="597330"/>
          </a:xfrm>
          <a:prstGeom prst="downArrow">
            <a:avLst>
              <a:gd name="adj1" fmla="val 50000"/>
              <a:gd name="adj2" fmla="val 50005"/>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170" name="Rektangel 169"/>
          <p:cNvSpPr>
            <a:spLocks noChangeArrowheads="1"/>
          </p:cNvSpPr>
          <p:nvPr/>
        </p:nvSpPr>
        <p:spPr bwMode="auto">
          <a:xfrm>
            <a:off x="4899025" y="4260849"/>
            <a:ext cx="1395413" cy="1225550"/>
          </a:xfrm>
          <a:prstGeom prst="rect">
            <a:avLst/>
          </a:prstGeom>
          <a:noFill/>
          <a:ln w="9525">
            <a:solidFill>
              <a:schemeClr val="bg2">
                <a:lumMod val="50000"/>
              </a:schemeClr>
            </a:solidFill>
            <a:miter lim="800000"/>
            <a:headEnd/>
            <a:tailEnd/>
          </a:ln>
          <a:effectLst/>
        </p:spPr>
        <p:txBody>
          <a:bodyPr anchor="ctr"/>
          <a:lstStyle/>
          <a:p>
            <a:pPr algn="ctr">
              <a:defRPr/>
            </a:pPr>
            <a:endParaRPr lang="en-US">
              <a:solidFill>
                <a:srgbClr val="FFFFFF"/>
              </a:solidFill>
              <a:latin typeface="Calibri" pitchFamily="-111" charset="0"/>
            </a:endParaRPr>
          </a:p>
        </p:txBody>
      </p:sp>
      <p:sp>
        <p:nvSpPr>
          <p:cNvPr id="12302" name="Rektangel 170"/>
          <p:cNvSpPr>
            <a:spLocks noChangeArrowheads="1"/>
          </p:cNvSpPr>
          <p:nvPr/>
        </p:nvSpPr>
        <p:spPr bwMode="auto">
          <a:xfrm>
            <a:off x="4800600" y="4581856"/>
            <a:ext cx="1600200" cy="622940"/>
          </a:xfrm>
          <a:prstGeom prst="rect">
            <a:avLst/>
          </a:prstGeom>
          <a:noFill/>
          <a:ln w="9525">
            <a:noFill/>
            <a:miter lim="800000"/>
            <a:headEnd/>
            <a:tailEnd/>
          </a:ln>
        </p:spPr>
        <p:txBody>
          <a:bodyPr wrap="square">
            <a:spAutoFit/>
          </a:bodyPr>
          <a:lstStyle/>
          <a:p>
            <a:pPr algn="ctr" defTabSz="801688">
              <a:spcBef>
                <a:spcPct val="20000"/>
              </a:spcBef>
            </a:pPr>
            <a:r>
              <a:rPr lang="en-US" sz="1400" b="1" noProof="1" smtClean="0">
                <a:solidFill>
                  <a:srgbClr val="080808"/>
                </a:solidFill>
                <a:latin typeface="Calibri" pitchFamily="-111" charset="0"/>
                <a:cs typeface="Arial" charset="0"/>
              </a:rPr>
              <a:t>Evaluated Library</a:t>
            </a:r>
          </a:p>
          <a:p>
            <a:pPr algn="ctr" defTabSz="801688">
              <a:spcBef>
                <a:spcPct val="20000"/>
              </a:spcBef>
            </a:pPr>
            <a:r>
              <a:rPr lang="en-US" sz="1400" b="1" noProof="1" smtClean="0">
                <a:solidFill>
                  <a:srgbClr val="080808"/>
                </a:solidFill>
                <a:latin typeface="Calibri" pitchFamily="-111" charset="0"/>
                <a:cs typeface="Arial" charset="0"/>
              </a:rPr>
              <a:t>AMDIS</a:t>
            </a:r>
            <a:endParaRPr lang="en-US" sz="1200" noProof="1">
              <a:solidFill>
                <a:srgbClr val="080808"/>
              </a:solidFill>
              <a:latin typeface="Calibri" pitchFamily="-111" charset="0"/>
              <a:cs typeface="Arial" charset="0"/>
            </a:endParaRPr>
          </a:p>
        </p:txBody>
      </p:sp>
      <p:sp>
        <p:nvSpPr>
          <p:cNvPr id="173" name="Rektangel 172"/>
          <p:cNvSpPr>
            <a:spLocks noChangeArrowheads="1"/>
          </p:cNvSpPr>
          <p:nvPr/>
        </p:nvSpPr>
        <p:spPr bwMode="auto">
          <a:xfrm>
            <a:off x="6681787" y="4251324"/>
            <a:ext cx="1395413" cy="1235076"/>
          </a:xfrm>
          <a:prstGeom prst="rect">
            <a:avLst/>
          </a:prstGeom>
          <a:noFill/>
          <a:ln w="9525">
            <a:solidFill>
              <a:schemeClr val="bg2">
                <a:lumMod val="50000"/>
              </a:schemeClr>
            </a:solidFill>
            <a:miter lim="800000"/>
            <a:headEnd/>
            <a:tailEnd/>
          </a:ln>
          <a:effectLst/>
        </p:spPr>
        <p:txBody>
          <a:bodyPr anchor="ctr"/>
          <a:lstStyle/>
          <a:p>
            <a:pPr algn="ctr">
              <a:defRPr/>
            </a:pPr>
            <a:endParaRPr lang="en-US">
              <a:solidFill>
                <a:srgbClr val="FFFFFF"/>
              </a:solidFill>
              <a:latin typeface="Calibri" pitchFamily="-111" charset="0"/>
            </a:endParaRPr>
          </a:p>
        </p:txBody>
      </p:sp>
      <p:sp>
        <p:nvSpPr>
          <p:cNvPr id="12305" name="Rektangel 173"/>
          <p:cNvSpPr>
            <a:spLocks noChangeArrowheads="1"/>
          </p:cNvSpPr>
          <p:nvPr/>
        </p:nvSpPr>
        <p:spPr bwMode="auto">
          <a:xfrm>
            <a:off x="6721098" y="4623040"/>
            <a:ext cx="1306512" cy="566309"/>
          </a:xfrm>
          <a:prstGeom prst="rect">
            <a:avLst/>
          </a:prstGeom>
          <a:noFill/>
          <a:ln w="9525">
            <a:noFill/>
            <a:miter lim="800000"/>
            <a:headEnd/>
            <a:tailEnd/>
          </a:ln>
        </p:spPr>
        <p:txBody>
          <a:bodyPr>
            <a:spAutoFit/>
          </a:bodyPr>
          <a:lstStyle/>
          <a:p>
            <a:pPr algn="ctr" defTabSz="801688">
              <a:spcBef>
                <a:spcPct val="20000"/>
              </a:spcBef>
            </a:pPr>
            <a:r>
              <a:rPr lang="en-US" sz="1400" b="1" noProof="1" smtClean="0">
                <a:solidFill>
                  <a:srgbClr val="080808"/>
                </a:solidFill>
                <a:latin typeface="Calibri" pitchFamily="-111" charset="0"/>
                <a:cs typeface="Arial" charset="0"/>
              </a:rPr>
              <a:t>Exact m/z</a:t>
            </a:r>
          </a:p>
          <a:p>
            <a:pPr algn="ctr" defTabSz="801688">
              <a:spcBef>
                <a:spcPct val="20000"/>
              </a:spcBef>
            </a:pPr>
            <a:r>
              <a:rPr lang="en-US" sz="1400" b="1" noProof="1" smtClean="0">
                <a:solidFill>
                  <a:srgbClr val="080808"/>
                </a:solidFill>
                <a:latin typeface="Calibri" pitchFamily="-111" charset="0"/>
                <a:cs typeface="Arial" charset="0"/>
              </a:rPr>
              <a:t>Peptides</a:t>
            </a:r>
          </a:p>
        </p:txBody>
      </p:sp>
      <p:sp>
        <p:nvSpPr>
          <p:cNvPr id="175" name="Nedadgående pil 174"/>
          <p:cNvSpPr>
            <a:spLocks noChangeArrowheads="1"/>
          </p:cNvSpPr>
          <p:nvPr/>
        </p:nvSpPr>
        <p:spPr bwMode="auto">
          <a:xfrm>
            <a:off x="2670175" y="3006724"/>
            <a:ext cx="206573" cy="599097"/>
          </a:xfrm>
          <a:prstGeom prst="downArrow">
            <a:avLst>
              <a:gd name="adj1" fmla="val 50000"/>
              <a:gd name="adj2" fmla="val 50004"/>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176" name="Rektangel 175"/>
          <p:cNvSpPr>
            <a:spLocks noChangeArrowheads="1"/>
          </p:cNvSpPr>
          <p:nvPr/>
        </p:nvSpPr>
        <p:spPr bwMode="auto">
          <a:xfrm>
            <a:off x="2590800" y="1905000"/>
            <a:ext cx="1393825" cy="1246186"/>
          </a:xfrm>
          <a:prstGeom prst="rect">
            <a:avLst/>
          </a:prstGeom>
          <a:noFill/>
          <a:ln w="9525">
            <a:solidFill>
              <a:schemeClr val="bg2">
                <a:lumMod val="50000"/>
              </a:schemeClr>
            </a:solidFill>
            <a:miter lim="800000"/>
            <a:headEnd/>
            <a:tailEnd/>
          </a:ln>
          <a:effectLst/>
        </p:spPr>
        <p:txBody>
          <a:bodyPr anchor="ctr"/>
          <a:lstStyle/>
          <a:p>
            <a:pPr algn="ctr">
              <a:defRPr/>
            </a:pPr>
            <a:endParaRPr lang="en-US">
              <a:solidFill>
                <a:srgbClr val="FFFFFF"/>
              </a:solidFill>
              <a:latin typeface="Calibri" pitchFamily="-111" charset="0"/>
            </a:endParaRPr>
          </a:p>
        </p:txBody>
      </p:sp>
      <p:sp>
        <p:nvSpPr>
          <p:cNvPr id="12308" name="Rektangel 176"/>
          <p:cNvSpPr>
            <a:spLocks noChangeArrowheads="1"/>
          </p:cNvSpPr>
          <p:nvPr/>
        </p:nvSpPr>
        <p:spPr bwMode="auto">
          <a:xfrm>
            <a:off x="2626479" y="2086257"/>
            <a:ext cx="1304925" cy="824841"/>
          </a:xfrm>
          <a:prstGeom prst="rect">
            <a:avLst/>
          </a:prstGeom>
          <a:noFill/>
          <a:ln w="9525">
            <a:noFill/>
            <a:miter lim="800000"/>
            <a:headEnd/>
            <a:tailEnd/>
          </a:ln>
        </p:spPr>
        <p:txBody>
          <a:bodyPr>
            <a:spAutoFit/>
          </a:bodyPr>
          <a:lstStyle/>
          <a:p>
            <a:pPr algn="ctr" defTabSz="801688">
              <a:spcBef>
                <a:spcPct val="20000"/>
              </a:spcBef>
            </a:pPr>
            <a:r>
              <a:rPr lang="en-US" sz="1400" b="1" noProof="1" smtClean="0">
                <a:solidFill>
                  <a:srgbClr val="080808"/>
                </a:solidFill>
                <a:latin typeface="Calibri" pitchFamily="-111" charset="0"/>
                <a:cs typeface="Arial" charset="0"/>
              </a:rPr>
              <a:t>To EPA</a:t>
            </a:r>
          </a:p>
          <a:p>
            <a:pPr algn="ctr" defTabSz="801688">
              <a:spcBef>
                <a:spcPct val="20000"/>
              </a:spcBef>
            </a:pPr>
            <a:r>
              <a:rPr lang="en-US" sz="1400" b="1" noProof="1" smtClean="0">
                <a:solidFill>
                  <a:srgbClr val="080808"/>
                </a:solidFill>
                <a:latin typeface="Calibri" pitchFamily="-111" charset="0"/>
                <a:cs typeface="Arial" charset="0"/>
              </a:rPr>
              <a:t>Cincinnati</a:t>
            </a:r>
          </a:p>
          <a:p>
            <a:pPr algn="ctr" defTabSz="801688">
              <a:spcBef>
                <a:spcPct val="20000"/>
              </a:spcBef>
            </a:pPr>
            <a:r>
              <a:rPr lang="en-US" sz="1400" i="1" noProof="1" smtClean="0">
                <a:solidFill>
                  <a:srgbClr val="080808"/>
                </a:solidFill>
                <a:latin typeface="Calibri" pitchFamily="-111" charset="0"/>
                <a:cs typeface="Arial" charset="0"/>
              </a:rPr>
              <a:t>Budde</a:t>
            </a:r>
            <a:endParaRPr lang="en-US" sz="1200" i="1" noProof="1">
              <a:solidFill>
                <a:srgbClr val="080808"/>
              </a:solidFill>
              <a:latin typeface="Calibri" pitchFamily="-111" charset="0"/>
              <a:cs typeface="Arial" charset="0"/>
            </a:endParaRPr>
          </a:p>
        </p:txBody>
      </p:sp>
      <p:sp>
        <p:nvSpPr>
          <p:cNvPr id="178" name="Nedadgående pil 177"/>
          <p:cNvSpPr>
            <a:spLocks noChangeArrowheads="1"/>
          </p:cNvSpPr>
          <p:nvPr/>
        </p:nvSpPr>
        <p:spPr bwMode="auto">
          <a:xfrm>
            <a:off x="4357678" y="3006724"/>
            <a:ext cx="206573" cy="599097"/>
          </a:xfrm>
          <a:prstGeom prst="downArrow">
            <a:avLst>
              <a:gd name="adj1" fmla="val 50000"/>
              <a:gd name="adj2" fmla="val 50004"/>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179" name="Rektangel 178"/>
          <p:cNvSpPr>
            <a:spLocks noChangeArrowheads="1"/>
          </p:cNvSpPr>
          <p:nvPr/>
        </p:nvSpPr>
        <p:spPr bwMode="auto">
          <a:xfrm>
            <a:off x="4397375" y="1905000"/>
            <a:ext cx="1393825" cy="1246186"/>
          </a:xfrm>
          <a:prstGeom prst="rect">
            <a:avLst/>
          </a:prstGeom>
          <a:noFill/>
          <a:ln w="9525">
            <a:solidFill>
              <a:schemeClr val="bg2">
                <a:lumMod val="50000"/>
              </a:schemeClr>
            </a:solidFill>
            <a:miter lim="800000"/>
            <a:headEnd/>
            <a:tailEnd/>
          </a:ln>
          <a:effectLst/>
        </p:spPr>
        <p:txBody>
          <a:bodyPr anchor="ctr"/>
          <a:lstStyle/>
          <a:p>
            <a:pPr algn="ctr">
              <a:defRPr/>
            </a:pPr>
            <a:endParaRPr lang="en-US">
              <a:solidFill>
                <a:srgbClr val="FFFFFF"/>
              </a:solidFill>
              <a:latin typeface="Calibri" pitchFamily="-111" charset="0"/>
            </a:endParaRPr>
          </a:p>
        </p:txBody>
      </p:sp>
      <p:sp>
        <p:nvSpPr>
          <p:cNvPr id="12311" name="Rektangel 179"/>
          <p:cNvSpPr>
            <a:spLocks noChangeArrowheads="1"/>
          </p:cNvSpPr>
          <p:nvPr/>
        </p:nvSpPr>
        <p:spPr bwMode="auto">
          <a:xfrm>
            <a:off x="4438948" y="2084142"/>
            <a:ext cx="1304925" cy="781752"/>
          </a:xfrm>
          <a:prstGeom prst="rect">
            <a:avLst/>
          </a:prstGeom>
          <a:noFill/>
          <a:ln w="9525">
            <a:noFill/>
            <a:miter lim="800000"/>
            <a:headEnd/>
            <a:tailEnd/>
          </a:ln>
        </p:spPr>
        <p:txBody>
          <a:bodyPr>
            <a:spAutoFit/>
          </a:bodyPr>
          <a:lstStyle/>
          <a:p>
            <a:pPr algn="ctr" defTabSz="801688">
              <a:spcBef>
                <a:spcPct val="20000"/>
              </a:spcBef>
            </a:pPr>
            <a:r>
              <a:rPr lang="en-US" sz="1400" b="1" noProof="1" smtClean="0">
                <a:solidFill>
                  <a:srgbClr val="080808"/>
                </a:solidFill>
                <a:latin typeface="Calibri" pitchFamily="-111" charset="0"/>
                <a:cs typeface="Arial" charset="0"/>
              </a:rPr>
              <a:t>Structures</a:t>
            </a:r>
          </a:p>
          <a:p>
            <a:pPr algn="ctr" defTabSz="801688">
              <a:spcBef>
                <a:spcPct val="20000"/>
              </a:spcBef>
            </a:pPr>
            <a:r>
              <a:rPr lang="en-US" sz="1400" b="1" noProof="1" smtClean="0">
                <a:solidFill>
                  <a:srgbClr val="080808"/>
                </a:solidFill>
                <a:latin typeface="Calibri" pitchFamily="-111" charset="0"/>
                <a:cs typeface="Arial" charset="0"/>
              </a:rPr>
              <a:t>Begin Manual Evaluation</a:t>
            </a:r>
            <a:endParaRPr lang="en-US" sz="1200" noProof="1">
              <a:solidFill>
                <a:srgbClr val="080808"/>
              </a:solidFill>
              <a:latin typeface="Calibri" pitchFamily="-111" charset="0"/>
              <a:cs typeface="Arial" charset="0"/>
            </a:endParaRPr>
          </a:p>
        </p:txBody>
      </p:sp>
      <p:sp>
        <p:nvSpPr>
          <p:cNvPr id="181" name="Nedadgående pil 180"/>
          <p:cNvSpPr>
            <a:spLocks noChangeArrowheads="1"/>
          </p:cNvSpPr>
          <p:nvPr/>
        </p:nvSpPr>
        <p:spPr bwMode="auto">
          <a:xfrm>
            <a:off x="6651625" y="3006724"/>
            <a:ext cx="206573" cy="599097"/>
          </a:xfrm>
          <a:prstGeom prst="downArrow">
            <a:avLst>
              <a:gd name="adj1" fmla="val 50000"/>
              <a:gd name="adj2" fmla="val 50004"/>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182" name="Rektangel 181"/>
          <p:cNvSpPr>
            <a:spLocks noChangeArrowheads="1"/>
          </p:cNvSpPr>
          <p:nvPr/>
        </p:nvSpPr>
        <p:spPr bwMode="auto">
          <a:xfrm>
            <a:off x="6172200" y="1905000"/>
            <a:ext cx="1393825" cy="1246186"/>
          </a:xfrm>
          <a:prstGeom prst="rect">
            <a:avLst/>
          </a:prstGeom>
          <a:noFill/>
          <a:ln w="9525">
            <a:solidFill>
              <a:schemeClr val="bg2">
                <a:lumMod val="50000"/>
              </a:schemeClr>
            </a:solidFill>
            <a:miter lim="800000"/>
            <a:headEnd/>
            <a:tailEnd/>
          </a:ln>
          <a:effectLst/>
        </p:spPr>
        <p:txBody>
          <a:bodyPr anchor="ctr"/>
          <a:lstStyle/>
          <a:p>
            <a:pPr algn="ctr">
              <a:defRPr/>
            </a:pPr>
            <a:endParaRPr lang="en-US">
              <a:solidFill>
                <a:srgbClr val="FFFFFF"/>
              </a:solidFill>
              <a:latin typeface="Calibri" pitchFamily="-111" charset="0"/>
            </a:endParaRPr>
          </a:p>
        </p:txBody>
      </p:sp>
      <p:sp>
        <p:nvSpPr>
          <p:cNvPr id="12314" name="Rektangel 183"/>
          <p:cNvSpPr>
            <a:spLocks noChangeArrowheads="1"/>
          </p:cNvSpPr>
          <p:nvPr/>
        </p:nvSpPr>
        <p:spPr bwMode="auto">
          <a:xfrm>
            <a:off x="6225153" y="2176891"/>
            <a:ext cx="1304925" cy="566309"/>
          </a:xfrm>
          <a:prstGeom prst="rect">
            <a:avLst/>
          </a:prstGeom>
          <a:noFill/>
          <a:ln w="9525">
            <a:noFill/>
            <a:miter lim="800000"/>
            <a:headEnd/>
            <a:tailEnd/>
          </a:ln>
        </p:spPr>
        <p:txBody>
          <a:bodyPr>
            <a:spAutoFit/>
          </a:bodyPr>
          <a:lstStyle/>
          <a:p>
            <a:pPr algn="ctr" defTabSz="801688">
              <a:spcBef>
                <a:spcPct val="20000"/>
              </a:spcBef>
            </a:pPr>
            <a:r>
              <a:rPr lang="en-US" sz="1400" b="1" noProof="1" smtClean="0">
                <a:solidFill>
                  <a:srgbClr val="080808"/>
                </a:solidFill>
                <a:latin typeface="Calibri" pitchFamily="-111" charset="0"/>
                <a:cs typeface="Arial" charset="0"/>
              </a:rPr>
              <a:t>Tandem MS</a:t>
            </a:r>
          </a:p>
          <a:p>
            <a:pPr algn="ctr" defTabSz="801688">
              <a:spcBef>
                <a:spcPct val="20000"/>
              </a:spcBef>
            </a:pPr>
            <a:r>
              <a:rPr lang="en-US" sz="1400" b="1" noProof="1" smtClean="0">
                <a:solidFill>
                  <a:srgbClr val="080808"/>
                </a:solidFill>
                <a:latin typeface="Calibri" pitchFamily="-111" charset="0"/>
                <a:cs typeface="Arial" charset="0"/>
              </a:rPr>
              <a:t>GC Retention </a:t>
            </a:r>
            <a:endParaRPr lang="en-US" sz="1400" b="1" noProof="1">
              <a:solidFill>
                <a:srgbClr val="080808"/>
              </a:solidFill>
              <a:latin typeface="Calibri" pitchFamily="-111" charset="0"/>
              <a:cs typeface="Arial" charset="0"/>
            </a:endParaRPr>
          </a:p>
        </p:txBody>
      </p:sp>
      <p:sp>
        <p:nvSpPr>
          <p:cNvPr id="12315" name="Rektangel 185"/>
          <p:cNvSpPr>
            <a:spLocks noChangeArrowheads="1"/>
          </p:cNvSpPr>
          <p:nvPr/>
        </p:nvSpPr>
        <p:spPr bwMode="auto">
          <a:xfrm>
            <a:off x="6270625" y="3574825"/>
            <a:ext cx="840673" cy="276999"/>
          </a:xfrm>
          <a:prstGeom prst="rect">
            <a:avLst/>
          </a:prstGeom>
          <a:noFill/>
          <a:ln w="9525">
            <a:noFill/>
            <a:miter lim="800000"/>
            <a:headEnd/>
            <a:tailEnd/>
          </a:ln>
        </p:spPr>
        <p:txBody>
          <a:bodyPr wrap="square">
            <a:spAutoFit/>
          </a:bodyPr>
          <a:lstStyle/>
          <a:p>
            <a:pPr algn="ctr" defTabSz="801688">
              <a:spcBef>
                <a:spcPct val="20000"/>
              </a:spcBef>
            </a:pPr>
            <a:r>
              <a:rPr lang="en-US" sz="1200" b="1" noProof="1" smtClean="0">
                <a:solidFill>
                  <a:srgbClr val="080808"/>
                </a:solidFill>
                <a:latin typeface="Calibri" pitchFamily="-111" charset="0"/>
                <a:cs typeface="Arial" charset="0"/>
              </a:rPr>
              <a:t>2000’s</a:t>
            </a:r>
            <a:endParaRPr lang="en-US" sz="1200" b="1" noProof="1">
              <a:solidFill>
                <a:srgbClr val="080808"/>
              </a:solidFill>
              <a:latin typeface="Calibri" pitchFamily="-111" charset="0"/>
              <a:cs typeface="Arial" charset="0"/>
            </a:endParaRPr>
          </a:p>
        </p:txBody>
      </p:sp>
      <p:sp>
        <p:nvSpPr>
          <p:cNvPr id="12316" name="Rektangel 186"/>
          <p:cNvSpPr>
            <a:spLocks noChangeArrowheads="1"/>
          </p:cNvSpPr>
          <p:nvPr/>
        </p:nvSpPr>
        <p:spPr bwMode="auto">
          <a:xfrm>
            <a:off x="4667953" y="3592889"/>
            <a:ext cx="840672" cy="276999"/>
          </a:xfrm>
          <a:prstGeom prst="rect">
            <a:avLst/>
          </a:prstGeom>
          <a:noFill/>
          <a:ln w="9525">
            <a:noFill/>
            <a:miter lim="800000"/>
            <a:headEnd/>
            <a:tailEnd/>
          </a:ln>
        </p:spPr>
        <p:txBody>
          <a:bodyPr wrap="square">
            <a:spAutoFit/>
          </a:bodyPr>
          <a:lstStyle/>
          <a:p>
            <a:pPr algn="ctr" defTabSz="801688">
              <a:spcBef>
                <a:spcPct val="20000"/>
              </a:spcBef>
            </a:pPr>
            <a:r>
              <a:rPr lang="en-US" sz="1200" b="1" noProof="1" smtClean="0">
                <a:solidFill>
                  <a:srgbClr val="080808"/>
                </a:solidFill>
                <a:latin typeface="Calibri" pitchFamily="-111" charset="0"/>
                <a:cs typeface="Arial" charset="0"/>
              </a:rPr>
              <a:t>1990’s</a:t>
            </a:r>
            <a:endParaRPr lang="en-US" sz="1200" b="1" noProof="1">
              <a:solidFill>
                <a:srgbClr val="080808"/>
              </a:solidFill>
              <a:latin typeface="Calibri" pitchFamily="-111" charset="0"/>
              <a:cs typeface="Arial" charset="0"/>
            </a:endParaRPr>
          </a:p>
        </p:txBody>
      </p:sp>
      <p:sp>
        <p:nvSpPr>
          <p:cNvPr id="12317" name="Rektangel 188"/>
          <p:cNvSpPr>
            <a:spLocks noChangeArrowheads="1"/>
          </p:cNvSpPr>
          <p:nvPr/>
        </p:nvSpPr>
        <p:spPr bwMode="auto">
          <a:xfrm>
            <a:off x="2841625" y="3565525"/>
            <a:ext cx="840672" cy="276999"/>
          </a:xfrm>
          <a:prstGeom prst="rect">
            <a:avLst/>
          </a:prstGeom>
          <a:noFill/>
          <a:ln w="9525">
            <a:noFill/>
            <a:miter lim="800000"/>
            <a:headEnd/>
            <a:tailEnd/>
          </a:ln>
        </p:spPr>
        <p:txBody>
          <a:bodyPr wrap="square">
            <a:spAutoFit/>
          </a:bodyPr>
          <a:lstStyle/>
          <a:p>
            <a:pPr algn="ctr" defTabSz="801688">
              <a:spcBef>
                <a:spcPct val="20000"/>
              </a:spcBef>
            </a:pPr>
            <a:r>
              <a:rPr lang="en-US" sz="1200" b="1" noProof="1" smtClean="0">
                <a:solidFill>
                  <a:srgbClr val="080808"/>
                </a:solidFill>
                <a:latin typeface="Calibri" pitchFamily="-111" charset="0"/>
                <a:cs typeface="Arial" charset="0"/>
              </a:rPr>
              <a:t>1980’s</a:t>
            </a:r>
            <a:endParaRPr lang="en-US" sz="1200" b="1" noProof="1">
              <a:solidFill>
                <a:srgbClr val="080808"/>
              </a:solidFill>
              <a:latin typeface="Calibri" pitchFamily="-111" charset="0"/>
              <a:cs typeface="Arial" charset="0"/>
            </a:endParaRPr>
          </a:p>
        </p:txBody>
      </p:sp>
      <p:sp>
        <p:nvSpPr>
          <p:cNvPr id="12318" name="Rektangel 189"/>
          <p:cNvSpPr>
            <a:spLocks noChangeArrowheads="1"/>
          </p:cNvSpPr>
          <p:nvPr/>
        </p:nvSpPr>
        <p:spPr bwMode="auto">
          <a:xfrm>
            <a:off x="995363" y="3546475"/>
            <a:ext cx="840672" cy="276999"/>
          </a:xfrm>
          <a:prstGeom prst="rect">
            <a:avLst/>
          </a:prstGeom>
          <a:noFill/>
          <a:ln w="9525">
            <a:noFill/>
            <a:miter lim="800000"/>
            <a:headEnd/>
            <a:tailEnd/>
          </a:ln>
        </p:spPr>
        <p:txBody>
          <a:bodyPr wrap="square">
            <a:spAutoFit/>
          </a:bodyPr>
          <a:lstStyle/>
          <a:p>
            <a:pPr algn="ctr" defTabSz="801688">
              <a:spcBef>
                <a:spcPct val="20000"/>
              </a:spcBef>
            </a:pPr>
            <a:r>
              <a:rPr lang="en-US" sz="1200" b="1" noProof="1" smtClean="0">
                <a:solidFill>
                  <a:srgbClr val="080808"/>
                </a:solidFill>
                <a:latin typeface="Calibri" pitchFamily="-111" charset="0"/>
                <a:cs typeface="Arial" charset="0"/>
              </a:rPr>
              <a:t>1970’s</a:t>
            </a:r>
            <a:endParaRPr lang="en-US" sz="1200" b="1" noProof="1">
              <a:solidFill>
                <a:srgbClr val="080808"/>
              </a:solidFill>
              <a:latin typeface="Calibri" pitchFamily="-111" charset="0"/>
              <a:cs typeface="Arial" charset="0"/>
            </a:endParaRPr>
          </a:p>
        </p:txBody>
      </p:sp>
      <p:sp>
        <p:nvSpPr>
          <p:cNvPr id="12320" name="Rectangle 8"/>
          <p:cNvSpPr>
            <a:spLocks noChangeArrowheads="1"/>
          </p:cNvSpPr>
          <p:nvPr/>
        </p:nvSpPr>
        <p:spPr bwMode="gray">
          <a:xfrm>
            <a:off x="1771001" y="533400"/>
            <a:ext cx="5560157" cy="600075"/>
          </a:xfrm>
          <a:prstGeom prst="rect">
            <a:avLst/>
          </a:prstGeom>
          <a:noFill/>
          <a:ln w="9525">
            <a:noFill/>
            <a:miter lim="800000"/>
            <a:headEnd/>
            <a:tailEnd/>
          </a:ln>
        </p:spPr>
        <p:txBody>
          <a:bodyPr lIns="0" rIns="0" anchor="ctr"/>
          <a:lstStyle/>
          <a:p>
            <a:r>
              <a:rPr lang="de-DE" sz="3200" b="1" dirty="0" smtClean="0">
                <a:solidFill>
                  <a:srgbClr val="321900"/>
                </a:solidFill>
                <a:latin typeface="Calibri" pitchFamily="-111" charset="0"/>
              </a:rPr>
              <a:t>Evolution of the NIST MS Library</a:t>
            </a:r>
            <a:endParaRPr lang="de-DE" sz="3200" b="1" dirty="0">
              <a:solidFill>
                <a:srgbClr val="321900"/>
              </a:solidFill>
              <a:latin typeface="Calibri" pitchFamily="-111" charset="0"/>
            </a:endParaRPr>
          </a:p>
        </p:txBody>
      </p:sp>
      <p:sp>
        <p:nvSpPr>
          <p:cNvPr id="42" name="AutoShape 252"/>
          <p:cNvSpPr>
            <a:spLocks noChangeArrowheads="1"/>
          </p:cNvSpPr>
          <p:nvPr/>
        </p:nvSpPr>
        <p:spPr bwMode="auto">
          <a:xfrm flipV="1">
            <a:off x="7593759" y="3486602"/>
            <a:ext cx="516977" cy="427740"/>
          </a:xfrm>
          <a:prstGeom prst="chevron">
            <a:avLst>
              <a:gd name="adj" fmla="val 19124"/>
            </a:avLst>
          </a:prstGeom>
          <a:gradFill rotWithShape="1">
            <a:gsLst>
              <a:gs pos="0">
                <a:srgbClr val="A4D329"/>
              </a:gs>
              <a:gs pos="100000">
                <a:srgbClr val="C0FF4D"/>
              </a:gs>
            </a:gsLst>
            <a:lin ang="5400000" scaled="1"/>
          </a:gradFill>
          <a:ln w="19050" cap="flat" cmpd="sng">
            <a:noFill/>
            <a:prstDash val="solid"/>
            <a:round/>
            <a:headEnd type="none" w="med" len="med"/>
            <a:tailEnd type="none" w="med" len="med"/>
          </a:ln>
          <a:effectLst/>
        </p:spPr>
        <p:txBody>
          <a:bodyPr/>
          <a:lstStyle/>
          <a:p>
            <a:pPr indent="-342900" defTabSz="914400" fontAlgn="auto">
              <a:spcBef>
                <a:spcPts val="0"/>
              </a:spcBef>
              <a:spcAft>
                <a:spcPts val="0"/>
              </a:spcAft>
              <a:buFont typeface="+mj-lt"/>
              <a:buAutoNum type="arabicPeriod"/>
              <a:defRPr/>
            </a:pPr>
            <a:endParaRPr lang="da-DK" kern="0" noProof="1">
              <a:solidFill>
                <a:sysClr val="windowText" lastClr="000000">
                  <a:lumMod val="95000"/>
                  <a:lumOff val="5000"/>
                </a:sysClr>
              </a:solidFill>
              <a:latin typeface="Calibri"/>
              <a:ea typeface="ＭＳ Ｐゴシック" pitchFamily="-97" charset="-128"/>
            </a:endParaRPr>
          </a:p>
        </p:txBody>
      </p:sp>
      <p:sp>
        <p:nvSpPr>
          <p:cNvPr id="43" name="Rektangel 185"/>
          <p:cNvSpPr>
            <a:spLocks noChangeArrowheads="1"/>
          </p:cNvSpPr>
          <p:nvPr/>
        </p:nvSpPr>
        <p:spPr bwMode="auto">
          <a:xfrm>
            <a:off x="7452370" y="3552239"/>
            <a:ext cx="840673" cy="276999"/>
          </a:xfrm>
          <a:prstGeom prst="rect">
            <a:avLst/>
          </a:prstGeom>
          <a:noFill/>
          <a:ln w="9525">
            <a:noFill/>
            <a:miter lim="800000"/>
            <a:headEnd/>
            <a:tailEnd/>
          </a:ln>
        </p:spPr>
        <p:txBody>
          <a:bodyPr wrap="square">
            <a:spAutoFit/>
          </a:bodyPr>
          <a:lstStyle/>
          <a:p>
            <a:pPr algn="ctr" defTabSz="801688">
              <a:spcBef>
                <a:spcPct val="20000"/>
              </a:spcBef>
            </a:pPr>
            <a:r>
              <a:rPr lang="en-US" sz="1200" b="1" noProof="1" smtClean="0">
                <a:solidFill>
                  <a:srgbClr val="080808"/>
                </a:solidFill>
                <a:latin typeface="Calibri" pitchFamily="-111" charset="0"/>
                <a:cs typeface="Arial" charset="0"/>
              </a:rPr>
              <a:t>2010’s</a:t>
            </a:r>
            <a:endParaRPr lang="en-US" sz="1200" b="1" noProof="1">
              <a:solidFill>
                <a:srgbClr val="080808"/>
              </a:solidFill>
              <a:latin typeface="Calibri" pitchFamily="-111" charset="0"/>
              <a:cs typeface="Arial" charset="0"/>
            </a:endParaRPr>
          </a:p>
        </p:txBody>
      </p:sp>
      <p:sp>
        <p:nvSpPr>
          <p:cNvPr id="172" name="Nedadgående pil 171"/>
          <p:cNvSpPr>
            <a:spLocks noChangeArrowheads="1"/>
          </p:cNvSpPr>
          <p:nvPr/>
        </p:nvSpPr>
        <p:spPr bwMode="auto">
          <a:xfrm flipV="1">
            <a:off x="7794625" y="3756024"/>
            <a:ext cx="206573" cy="597330"/>
          </a:xfrm>
          <a:prstGeom prst="downArrow">
            <a:avLst>
              <a:gd name="adj1" fmla="val 50000"/>
              <a:gd name="adj2" fmla="val 50005"/>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Tree>
    <p:extLst>
      <p:ext uri="{BB962C8B-B14F-4D97-AF65-F5344CB8AC3E}">
        <p14:creationId xmlns:p14="http://schemas.microsoft.com/office/powerpoint/2010/main" val="142933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30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29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3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30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31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8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8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30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7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9" grpId="0" animBg="1"/>
      <p:bldP spid="151" grpId="0" animBg="1"/>
      <p:bldP spid="154" grpId="0" animBg="1"/>
      <p:bldP spid="12295" grpId="0"/>
      <p:bldP spid="12296" grpId="0"/>
      <p:bldP spid="165" grpId="0" animBg="1"/>
      <p:bldP spid="166" grpId="0" animBg="1"/>
      <p:bldP spid="12299" grpId="0"/>
      <p:bldP spid="169" grpId="0" animBg="1"/>
      <p:bldP spid="170" grpId="0" animBg="1"/>
      <p:bldP spid="12302" grpId="0"/>
      <p:bldP spid="173" grpId="0" animBg="1"/>
      <p:bldP spid="12305" grpId="0"/>
      <p:bldP spid="175" grpId="0" animBg="1"/>
      <p:bldP spid="176" grpId="0" animBg="1"/>
      <p:bldP spid="12308" grpId="0"/>
      <p:bldP spid="178" grpId="0" animBg="1"/>
      <p:bldP spid="179" grpId="0" animBg="1"/>
      <p:bldP spid="12311" grpId="0"/>
      <p:bldP spid="181" grpId="0" animBg="1"/>
      <p:bldP spid="182" grpId="0" animBg="1"/>
      <p:bldP spid="12314" grpId="0"/>
      <p:bldP spid="17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a:bodyPr>
          <a:lstStyle/>
          <a:p>
            <a:r>
              <a:rPr lang="en-US" dirty="0" smtClean="0"/>
              <a:t>III. False Positive Potential</a:t>
            </a:r>
            <a:br>
              <a:rPr lang="en-US" dirty="0" smtClean="0"/>
            </a:br>
            <a:r>
              <a:rPr lang="en-US" sz="3600" b="1" dirty="0" smtClean="0"/>
              <a:t>P( Score | FP )</a:t>
            </a:r>
            <a:endParaRPr lang="en-US" sz="2800" b="1" dirty="0"/>
          </a:p>
        </p:txBody>
      </p:sp>
      <p:sp>
        <p:nvSpPr>
          <p:cNvPr id="3" name="Content Placeholder 2"/>
          <p:cNvSpPr>
            <a:spLocks noGrp="1"/>
          </p:cNvSpPr>
          <p:nvPr>
            <p:ph idx="1"/>
          </p:nvPr>
        </p:nvSpPr>
        <p:spPr>
          <a:xfrm>
            <a:off x="533400" y="1905000"/>
            <a:ext cx="8305800" cy="4525963"/>
          </a:xfrm>
        </p:spPr>
        <p:txBody>
          <a:bodyPr>
            <a:normAutofit fontScale="92500" lnSpcReduction="20000"/>
          </a:bodyPr>
          <a:lstStyle/>
          <a:p>
            <a:r>
              <a:rPr lang="en-US" dirty="0" smtClean="0"/>
              <a:t>Wrong Compound ID – High Score</a:t>
            </a:r>
            <a:br>
              <a:rPr lang="en-US" dirty="0" smtClean="0"/>
            </a:br>
            <a:endParaRPr lang="en-US" dirty="0" smtClean="0"/>
          </a:p>
          <a:p>
            <a:r>
              <a:rPr lang="en-US" dirty="0" smtClean="0"/>
              <a:t>Analyte Structure Is Unique</a:t>
            </a:r>
          </a:p>
          <a:p>
            <a:pPr lvl="1"/>
            <a:r>
              <a:rPr lang="en-US" dirty="0" smtClean="0"/>
              <a:t>But is it’s spectrum?</a:t>
            </a:r>
          </a:p>
          <a:p>
            <a:pPr lvl="1"/>
            <a:r>
              <a:rPr lang="en-US" dirty="0" smtClean="0"/>
              <a:t>NO – Cannot be shown beyond ‘reasonable doubt’</a:t>
            </a:r>
          </a:p>
          <a:p>
            <a:pPr lvl="2"/>
            <a:r>
              <a:rPr lang="en-US" dirty="0" smtClean="0"/>
              <a:t>Spectrum insufficient to ‘reconstruct’ molecule</a:t>
            </a:r>
          </a:p>
          <a:p>
            <a:pPr lvl="1"/>
            <a:r>
              <a:rPr lang="en-US" dirty="0" smtClean="0"/>
              <a:t>But, may be unique for all plausible compounds</a:t>
            </a:r>
          </a:p>
          <a:p>
            <a:pPr lvl="2"/>
            <a:r>
              <a:rPr lang="en-US" dirty="0" smtClean="0"/>
              <a:t>FP should be restricted to plausible compounds</a:t>
            </a:r>
            <a:br>
              <a:rPr lang="en-US" dirty="0" smtClean="0"/>
            </a:br>
            <a:endParaRPr lang="en-US" dirty="0" smtClean="0"/>
          </a:p>
          <a:p>
            <a:r>
              <a:rPr lang="en-US" dirty="0" smtClean="0"/>
              <a:t>Sometimes Only Class ID is Possible</a:t>
            </a:r>
          </a:p>
          <a:p>
            <a:pPr lvl="1"/>
            <a:r>
              <a:rPr lang="en-US" dirty="0" smtClean="0"/>
              <a:t>Even if retention time is matched</a:t>
            </a:r>
          </a:p>
        </p:txBody>
      </p:sp>
    </p:spTree>
    <p:extLst>
      <p:ext uri="{BB962C8B-B14F-4D97-AF65-F5344CB8AC3E}">
        <p14:creationId xmlns:p14="http://schemas.microsoft.com/office/powerpoint/2010/main" val="388194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1828800" y="5257800"/>
            <a:ext cx="6090744"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400" dirty="0">
                <a:latin typeface="Times New Roman" pitchFamily="18" charset="0"/>
              </a:rPr>
              <a:t>Science, </a:t>
            </a:r>
            <a:r>
              <a:rPr lang="en-US" sz="2400" dirty="0" smtClean="0">
                <a:latin typeface="Times New Roman" pitchFamily="18" charset="0"/>
              </a:rPr>
              <a:t>Aug, 22, 2008</a:t>
            </a:r>
            <a:endParaRPr lang="en-US" sz="2400" dirty="0">
              <a:latin typeface="Times New Roman" pitchFamily="18" charset="0"/>
            </a:endParaRPr>
          </a:p>
          <a:p>
            <a:pPr algn="ctr"/>
            <a:r>
              <a:rPr lang="en-US" dirty="0" err="1">
                <a:latin typeface="Times New Roman" pitchFamily="18" charset="0"/>
              </a:rPr>
              <a:t>Asara</a:t>
            </a:r>
            <a:r>
              <a:rPr lang="en-US" dirty="0">
                <a:latin typeface="Times New Roman" pitchFamily="18" charset="0"/>
              </a:rPr>
              <a:t> et al.</a:t>
            </a:r>
          </a:p>
          <a:p>
            <a:pPr algn="ctr"/>
            <a:r>
              <a:rPr lang="en-US" dirty="0" smtClean="0">
                <a:latin typeface="Times New Roman" pitchFamily="18" charset="0"/>
              </a:rPr>
              <a:t>Response </a:t>
            </a:r>
            <a:r>
              <a:rPr lang="en-US" dirty="0">
                <a:latin typeface="Times New Roman" pitchFamily="18" charset="0"/>
              </a:rPr>
              <a:t>to Comment on “Protein Sequences from Mastodon and </a:t>
            </a:r>
            <a:r>
              <a:rPr lang="en-US" i="1" dirty="0">
                <a:latin typeface="Times New Roman" pitchFamily="18" charset="0"/>
              </a:rPr>
              <a:t>Tyrannosaurus </a:t>
            </a:r>
            <a:r>
              <a:rPr lang="en-US" i="1" dirty="0" err="1">
                <a:latin typeface="Times New Roman" pitchFamily="18" charset="0"/>
              </a:rPr>
              <a:t>rex</a:t>
            </a:r>
            <a:r>
              <a:rPr lang="en-US" i="1" dirty="0">
                <a:latin typeface="Times New Roman" pitchFamily="18" charset="0"/>
              </a:rPr>
              <a:t> </a:t>
            </a:r>
            <a:r>
              <a:rPr lang="en-US" dirty="0">
                <a:latin typeface="Times New Roman" pitchFamily="18" charset="0"/>
              </a:rPr>
              <a:t>Revealed by Mass </a:t>
            </a:r>
            <a:r>
              <a:rPr lang="en-US" dirty="0" smtClean="0">
                <a:latin typeface="Times New Roman" pitchFamily="18" charset="0"/>
              </a:rPr>
              <a:t>Spectrometry”</a:t>
            </a:r>
          </a:p>
        </p:txBody>
      </p:sp>
      <p:sp>
        <p:nvSpPr>
          <p:cNvPr id="7172" name="Text Box 4"/>
          <p:cNvSpPr txBox="1">
            <a:spLocks noChangeArrowheads="1"/>
          </p:cNvSpPr>
          <p:nvPr/>
        </p:nvSpPr>
        <p:spPr bwMode="auto">
          <a:xfrm>
            <a:off x="381000" y="420469"/>
            <a:ext cx="8229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600" dirty="0" smtClean="0"/>
              <a:t>Large Libraries Can Show Uniqueness</a:t>
            </a:r>
            <a:endParaRPr lang="en-US" sz="3600" dirty="0"/>
          </a:p>
        </p:txBody>
      </p:sp>
      <p:pic>
        <p:nvPicPr>
          <p:cNvPr id="5" name="Picture 2" descr="  Fig. 1. "/>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066800" y="1295400"/>
            <a:ext cx="7239000" cy="3816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7483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a:bodyPr>
          <a:lstStyle/>
          <a:p>
            <a:r>
              <a:rPr lang="en-US" dirty="0" smtClean="0"/>
              <a:t>Varieties of FPs</a:t>
            </a:r>
            <a:endParaRPr lang="en-US" sz="2800" b="1" dirty="0"/>
          </a:p>
        </p:txBody>
      </p:sp>
      <p:sp>
        <p:nvSpPr>
          <p:cNvPr id="3" name="Content Placeholder 2"/>
          <p:cNvSpPr>
            <a:spLocks noGrp="1"/>
          </p:cNvSpPr>
          <p:nvPr>
            <p:ph idx="1"/>
          </p:nvPr>
        </p:nvSpPr>
        <p:spPr>
          <a:xfrm>
            <a:off x="609600" y="1828800"/>
            <a:ext cx="8305800" cy="4525963"/>
          </a:xfrm>
        </p:spPr>
        <p:txBody>
          <a:bodyPr>
            <a:normAutofit lnSpcReduction="10000"/>
          </a:bodyPr>
          <a:lstStyle/>
          <a:p>
            <a:r>
              <a:rPr lang="en-US" dirty="0" smtClean="0"/>
              <a:t>Accidental</a:t>
            </a:r>
          </a:p>
          <a:p>
            <a:pPr lvl="1"/>
            <a:r>
              <a:rPr lang="en-US" dirty="0" smtClean="0"/>
              <a:t>Rare for good quality, informative spectra</a:t>
            </a:r>
          </a:p>
          <a:p>
            <a:pPr lvl="1"/>
            <a:endParaRPr lang="en-US" dirty="0"/>
          </a:p>
          <a:p>
            <a:r>
              <a:rPr lang="en-US" dirty="0" smtClean="0"/>
              <a:t>Low information content</a:t>
            </a:r>
          </a:p>
          <a:p>
            <a:pPr lvl="1"/>
            <a:r>
              <a:rPr lang="en-US" dirty="0" smtClean="0"/>
              <a:t>Few reliable peaks</a:t>
            </a:r>
            <a:br>
              <a:rPr lang="en-US" dirty="0" smtClean="0"/>
            </a:br>
            <a:endParaRPr lang="en-US" dirty="0" smtClean="0"/>
          </a:p>
          <a:p>
            <a:r>
              <a:rPr lang="en-US" dirty="0" smtClean="0"/>
              <a:t>MS Class Identification</a:t>
            </a:r>
          </a:p>
          <a:p>
            <a:pPr lvl="1"/>
            <a:r>
              <a:rPr lang="en-US" dirty="0" smtClean="0"/>
              <a:t>Different compounds yield same set of ions</a:t>
            </a:r>
            <a:r>
              <a:rPr lang="en-US" dirty="0"/>
              <a:t> </a:t>
            </a:r>
            <a:r>
              <a:rPr lang="en-US" dirty="0" smtClean="0"/>
              <a:t>due to structure similarity</a:t>
            </a:r>
          </a:p>
        </p:txBody>
      </p:sp>
    </p:spTree>
    <p:extLst>
      <p:ext uri="{BB962C8B-B14F-4D97-AF65-F5344CB8AC3E}">
        <p14:creationId xmlns:p14="http://schemas.microsoft.com/office/powerpoint/2010/main" val="318929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MS Specific Class ID</a:t>
            </a:r>
            <a:endParaRPr lang="en-US" dirty="0"/>
          </a:p>
        </p:txBody>
      </p:sp>
      <p:pic>
        <p:nvPicPr>
          <p:cNvPr id="532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524000"/>
            <a:ext cx="8150773"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27440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MS Specific Class ID</a:t>
            </a:r>
          </a:p>
        </p:txBody>
      </p:sp>
      <p:pic>
        <p:nvPicPr>
          <p:cNvPr id="11571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09" t="13325" r="5216" b="6560"/>
          <a:stretch/>
        </p:blipFill>
        <p:spPr bwMode="auto">
          <a:xfrm>
            <a:off x="990600" y="1828800"/>
            <a:ext cx="7074976" cy="3835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05621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Same low mass ions (benzoyl)</a:t>
            </a:r>
            <a:endParaRPr lang="en-US" dirty="0"/>
          </a:p>
        </p:txBody>
      </p:sp>
      <p:pic>
        <p:nvPicPr>
          <p:cNvPr id="1003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88" t="12847" r="1441" b="6925"/>
          <a:stretch/>
        </p:blipFill>
        <p:spPr bwMode="auto">
          <a:xfrm>
            <a:off x="762000" y="1828800"/>
            <a:ext cx="7547674" cy="395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74110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Match</a:t>
            </a:r>
            <a:endParaRPr lang="en-US" dirty="0"/>
          </a:p>
        </p:txBody>
      </p:sp>
      <p:pic>
        <p:nvPicPr>
          <p:cNvPr id="9933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859" t="12408" r="1466" b="6667"/>
          <a:stretch/>
        </p:blipFill>
        <p:spPr bwMode="auto">
          <a:xfrm>
            <a:off x="882112" y="1905000"/>
            <a:ext cx="7423688" cy="387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14952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False Positives above 800 </a:t>
            </a:r>
            <a:endParaRPr lang="en-US" dirty="0"/>
          </a:p>
        </p:txBody>
      </p:sp>
      <p:pic>
        <p:nvPicPr>
          <p:cNvPr id="3" name="Picture 2"/>
          <p:cNvPicPr/>
          <p:nvPr/>
        </p:nvPicPr>
        <p:blipFill>
          <a:blip r:embed="rId2"/>
          <a:stretch>
            <a:fillRect/>
          </a:stretch>
        </p:blipFill>
        <p:spPr>
          <a:xfrm>
            <a:off x="1600200" y="1600200"/>
            <a:ext cx="5694045" cy="4389120"/>
          </a:xfrm>
          <a:prstGeom prst="rect">
            <a:avLst/>
          </a:prstGeom>
        </p:spPr>
      </p:pic>
    </p:spTree>
    <p:extLst>
      <p:ext uri="{BB962C8B-B14F-4D97-AF65-F5344CB8AC3E}">
        <p14:creationId xmlns:p14="http://schemas.microsoft.com/office/powerpoint/2010/main" val="493284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371600"/>
            <a:ext cx="7620000" cy="460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52400"/>
            <a:ext cx="8229600" cy="1143000"/>
          </a:xfrm>
        </p:spPr>
        <p:txBody>
          <a:bodyPr>
            <a:normAutofit fontScale="90000"/>
          </a:bodyPr>
          <a:lstStyle/>
          <a:p>
            <a:r>
              <a:rPr lang="en-US" dirty="0" smtClean="0"/>
              <a:t>Hit List Contains Structural Information</a:t>
            </a:r>
            <a:endParaRPr lang="en-US" dirty="0"/>
          </a:p>
        </p:txBody>
      </p:sp>
      <p:pic>
        <p:nvPicPr>
          <p:cNvPr id="164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608930"/>
            <a:ext cx="4105922" cy="41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14400" y="6248400"/>
            <a:ext cx="6858000" cy="523220"/>
          </a:xfrm>
          <a:prstGeom prst="rect">
            <a:avLst/>
          </a:prstGeom>
          <a:noFill/>
        </p:spPr>
        <p:txBody>
          <a:bodyPr wrap="square" rtlCol="0">
            <a:spAutoFit/>
          </a:bodyPr>
          <a:lstStyle/>
          <a:p>
            <a:pPr algn="ctr"/>
            <a:r>
              <a:rPr lang="en-US" sz="1400" dirty="0" smtClean="0"/>
              <a:t>S.E</a:t>
            </a:r>
            <a:r>
              <a:rPr lang="en-US" sz="1400" dirty="0"/>
              <a:t>. Stein "Chemical Substructure Identification by Mass Spectral Library Searching”, J. Amer. Soc. Mass </a:t>
            </a:r>
            <a:r>
              <a:rPr lang="en-US" sz="1400" dirty="0" err="1"/>
              <a:t>Spectrom</a:t>
            </a:r>
            <a:r>
              <a:rPr lang="en-US" sz="1400" dirty="0"/>
              <a:t>. 6 (1995), 644-655</a:t>
            </a:r>
            <a:r>
              <a:rPr lang="en-US" sz="1400" dirty="0" smtClean="0"/>
              <a:t>.</a:t>
            </a:r>
            <a:endParaRPr lang="en-US" sz="1400" dirty="0"/>
          </a:p>
        </p:txBody>
      </p:sp>
    </p:spTree>
    <p:extLst>
      <p:ext uri="{BB962C8B-B14F-4D97-AF65-F5344CB8AC3E}">
        <p14:creationId xmlns:p14="http://schemas.microsoft.com/office/powerpoint/2010/main" val="35143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867"/>
                                        </p:tgtEl>
                                        <p:attrNameLst>
                                          <p:attrName>style.visibility</p:attrName>
                                        </p:attrNameLst>
                                      </p:cBhvr>
                                      <p:to>
                                        <p:strVal val="visible"/>
                                      </p:to>
                                    </p:set>
                                    <p:animEffect transition="in" filter="fade">
                                      <p:cBhvr>
                                        <p:cTn id="7" dur="500"/>
                                        <p:tgtEl>
                                          <p:spTgt spid="164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 Analyte In Library?</a:t>
            </a:r>
            <a:endParaRPr lang="en-US" dirty="0"/>
          </a:p>
        </p:txBody>
      </p:sp>
      <p:sp>
        <p:nvSpPr>
          <p:cNvPr id="3" name="Content Placeholder 2"/>
          <p:cNvSpPr>
            <a:spLocks noGrp="1"/>
          </p:cNvSpPr>
          <p:nvPr>
            <p:ph idx="1"/>
          </p:nvPr>
        </p:nvSpPr>
        <p:spPr>
          <a:xfrm>
            <a:off x="304800" y="1600200"/>
            <a:ext cx="8686800" cy="4525963"/>
          </a:xfrm>
        </p:spPr>
        <p:txBody>
          <a:bodyPr>
            <a:normAutofit fontScale="92500" lnSpcReduction="20000"/>
          </a:bodyPr>
          <a:lstStyle/>
          <a:p>
            <a:r>
              <a:rPr lang="en-US" sz="3500" dirty="0"/>
              <a:t>Ideal library </a:t>
            </a:r>
            <a:r>
              <a:rPr lang="en-US" sz="3500" dirty="0" smtClean="0"/>
              <a:t>contains </a:t>
            </a:r>
            <a:r>
              <a:rPr lang="en-US" sz="3500" dirty="0"/>
              <a:t>all plausible compounds</a:t>
            </a:r>
          </a:p>
          <a:p>
            <a:endParaRPr lang="en-US" sz="3000" dirty="0" smtClean="0"/>
          </a:p>
          <a:p>
            <a:r>
              <a:rPr lang="en-US" sz="3000" dirty="0" smtClean="0"/>
              <a:t>P(correct) </a:t>
            </a:r>
            <a:r>
              <a:rPr lang="en-US" sz="3000" dirty="0"/>
              <a:t>= </a:t>
            </a:r>
            <a:r>
              <a:rPr lang="en-US" sz="3000" dirty="0" smtClean="0"/>
              <a:t>P(in </a:t>
            </a:r>
            <a:r>
              <a:rPr lang="en-US" sz="3000" dirty="0"/>
              <a:t>library) </a:t>
            </a:r>
            <a:r>
              <a:rPr lang="en-US" sz="3000" i="1" dirty="0" smtClean="0"/>
              <a:t>x</a:t>
            </a:r>
            <a:r>
              <a:rPr lang="en-US" sz="3000" dirty="0" smtClean="0"/>
              <a:t> P(correct, assuming in library)</a:t>
            </a:r>
            <a:endParaRPr lang="en-US" sz="3000" dirty="0"/>
          </a:p>
          <a:p>
            <a:pPr marL="457200" lvl="3" indent="0">
              <a:buNone/>
            </a:pPr>
            <a:r>
              <a:rPr lang="en-US" sz="1800" i="1" dirty="0"/>
              <a:t>Estimating Probabilities of Correct Identification from Results of Mass-Spectra Library Searches, </a:t>
            </a:r>
            <a:r>
              <a:rPr lang="en-US" sz="1800" dirty="0"/>
              <a:t>JASMS </a:t>
            </a:r>
            <a:r>
              <a:rPr lang="en-US" sz="1800" b="1" dirty="0"/>
              <a:t>5</a:t>
            </a:r>
            <a:r>
              <a:rPr lang="en-US" sz="1800" dirty="0"/>
              <a:t> p. </a:t>
            </a:r>
            <a:r>
              <a:rPr lang="en-US" sz="1800" dirty="0" smtClean="0"/>
              <a:t>316 (1994)</a:t>
            </a:r>
            <a:endParaRPr lang="en-US" sz="1800" dirty="0"/>
          </a:p>
          <a:p>
            <a:endParaRPr lang="en-US" dirty="0"/>
          </a:p>
          <a:p>
            <a:r>
              <a:rPr lang="en-US" sz="3000" dirty="0"/>
              <a:t>P(in library) = f(score)</a:t>
            </a:r>
          </a:p>
          <a:p>
            <a:r>
              <a:rPr lang="en-US" sz="3000" dirty="0"/>
              <a:t>P(correct compound) = f(score – score next best </a:t>
            </a:r>
            <a:r>
              <a:rPr lang="en-US" sz="3000" dirty="0" smtClean="0"/>
              <a:t>ID)</a:t>
            </a:r>
          </a:p>
          <a:p>
            <a:endParaRPr lang="en-US" sz="3000" dirty="0"/>
          </a:p>
          <a:p>
            <a:r>
              <a:rPr lang="en-US" sz="3000" dirty="0" smtClean="0"/>
              <a:t>Optional ‘Prior </a:t>
            </a:r>
            <a:r>
              <a:rPr lang="en-US" sz="3000" dirty="0"/>
              <a:t>P</a:t>
            </a:r>
            <a:r>
              <a:rPr lang="en-US" sz="3000" dirty="0" smtClean="0"/>
              <a:t>robability’ correction compound is in other collections</a:t>
            </a:r>
            <a:endParaRPr lang="en-US" dirty="0"/>
          </a:p>
        </p:txBody>
      </p:sp>
    </p:spTree>
    <p:extLst>
      <p:ext uri="{BB962C8B-B14F-4D97-AF65-F5344CB8AC3E}">
        <p14:creationId xmlns:p14="http://schemas.microsoft.com/office/powerpoint/2010/main" val="254685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p:cNvGraphicFramePr>
          <p:nvPr>
            <p:extLst>
              <p:ext uri="{D42A27DB-BD31-4B8C-83A1-F6EECF244321}">
                <p14:modId xmlns:p14="http://schemas.microsoft.com/office/powerpoint/2010/main" val="601800458"/>
              </p:ext>
            </p:extLst>
          </p:nvPr>
        </p:nvGraphicFramePr>
        <p:xfrm>
          <a:off x="457200" y="1295400"/>
          <a:ext cx="8178800" cy="5003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rmAutofit/>
          </a:bodyPr>
          <a:lstStyle/>
          <a:p>
            <a:r>
              <a:rPr lang="en-US" sz="4000" dirty="0" smtClean="0"/>
              <a:t>NIST/EPA/NIH MS Library</a:t>
            </a:r>
            <a:endParaRPr lang="en-US" sz="4000" dirty="0"/>
          </a:p>
        </p:txBody>
      </p:sp>
    </p:spTree>
    <p:extLst>
      <p:ext uri="{BB962C8B-B14F-4D97-AF65-F5344CB8AC3E}">
        <p14:creationId xmlns:p14="http://schemas.microsoft.com/office/powerpoint/2010/main" val="24818486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noAutofit/>
          </a:bodyPr>
          <a:lstStyle/>
          <a:p>
            <a:r>
              <a:rPr lang="en-US" sz="3200" dirty="0" smtClean="0">
                <a:latin typeface="Arial" pitchFamily="34" charset="0"/>
              </a:rPr>
              <a:t>How to Handle Unknown Components?</a:t>
            </a:r>
            <a:endParaRPr lang="en-US" sz="2800" dirty="0"/>
          </a:p>
        </p:txBody>
      </p:sp>
      <p:pic>
        <p:nvPicPr>
          <p:cNvPr id="165894" name="Picture 6" descr="http://upload.wikimedia.org/wikipedia/commons/1/15/Vetiveria_zizanioides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554" y="3195607"/>
            <a:ext cx="1853291" cy="1396202"/>
          </a:xfrm>
          <a:prstGeom prst="rect">
            <a:avLst/>
          </a:prstGeom>
          <a:noFill/>
          <a:extLst>
            <a:ext uri="{909E8E84-426E-40DD-AFC4-6F175D3DCCD1}">
              <a14:hiddenFill xmlns:a14="http://schemas.microsoft.com/office/drawing/2010/main">
                <a:solidFill>
                  <a:srgbClr val="FFFFFF"/>
                </a:solidFill>
              </a14:hiddenFill>
            </a:ext>
          </a:extLst>
        </p:spPr>
      </p:pic>
      <p:pic>
        <p:nvPicPr>
          <p:cNvPr id="165896" name="Picture 8" descr="Vetiver Oil Bot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3045" y="3048000"/>
            <a:ext cx="876300" cy="1752600"/>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p:cNvSpPr/>
          <p:nvPr/>
        </p:nvSpPr>
        <p:spPr>
          <a:xfrm>
            <a:off x="3365045" y="3783606"/>
            <a:ext cx="457200" cy="220204"/>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5898" name="Picture 10" descr="File:Vetiveria zizanoides dsc078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8445" y="3238500"/>
            <a:ext cx="1828800" cy="1371600"/>
          </a:xfrm>
          <a:prstGeom prst="rect">
            <a:avLst/>
          </a:prstGeom>
          <a:noFill/>
          <a:extLst>
            <a:ext uri="{909E8E84-426E-40DD-AFC4-6F175D3DCCD1}">
              <a14:hiddenFill xmlns:a14="http://schemas.microsoft.com/office/drawing/2010/main">
                <a:solidFill>
                  <a:srgbClr val="FFFFFF"/>
                </a:solidFill>
              </a14:hiddenFill>
            </a:ext>
          </a:extLst>
        </p:spPr>
      </p:pic>
      <p:sp>
        <p:nvSpPr>
          <p:cNvPr id="16" name="Right Arrow 15"/>
          <p:cNvSpPr/>
          <p:nvPr/>
        </p:nvSpPr>
        <p:spPr>
          <a:xfrm>
            <a:off x="5879645" y="3784220"/>
            <a:ext cx="457200" cy="220204"/>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734320" y="1905000"/>
            <a:ext cx="6157050" cy="523220"/>
          </a:xfrm>
          <a:prstGeom prst="rect">
            <a:avLst/>
          </a:prstGeom>
          <a:noFill/>
        </p:spPr>
        <p:txBody>
          <a:bodyPr wrap="square" rtlCol="0">
            <a:spAutoFit/>
          </a:bodyPr>
          <a:lstStyle/>
          <a:p>
            <a:r>
              <a:rPr lang="en-US" sz="2800" dirty="0" smtClean="0"/>
              <a:t>Major Category: Plant “Metabolites”</a:t>
            </a:r>
            <a:endParaRPr lang="en-US" sz="2000" dirty="0"/>
          </a:p>
        </p:txBody>
      </p:sp>
      <p:sp>
        <p:nvSpPr>
          <p:cNvPr id="12" name="TextBox 11"/>
          <p:cNvSpPr txBox="1"/>
          <p:nvPr/>
        </p:nvSpPr>
        <p:spPr>
          <a:xfrm>
            <a:off x="3886200" y="5029200"/>
            <a:ext cx="1752600" cy="461665"/>
          </a:xfrm>
          <a:prstGeom prst="rect">
            <a:avLst/>
          </a:prstGeom>
          <a:noFill/>
        </p:spPr>
        <p:txBody>
          <a:bodyPr wrap="square" rtlCol="0">
            <a:spAutoFit/>
          </a:bodyPr>
          <a:lstStyle/>
          <a:p>
            <a:r>
              <a:rPr lang="en-US" sz="2400" dirty="0" err="1" smtClean="0"/>
              <a:t>Vetiver</a:t>
            </a:r>
            <a:r>
              <a:rPr lang="en-US" sz="2400" dirty="0" smtClean="0"/>
              <a:t> Oil</a:t>
            </a:r>
            <a:endParaRPr lang="en-US" sz="2400" dirty="0"/>
          </a:p>
        </p:txBody>
      </p:sp>
    </p:spTree>
    <p:extLst>
      <p:ext uri="{BB962C8B-B14F-4D97-AF65-F5344CB8AC3E}">
        <p14:creationId xmlns:p14="http://schemas.microsoft.com/office/powerpoint/2010/main" val="119896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894"/>
                                        </p:tgtEl>
                                        <p:attrNameLst>
                                          <p:attrName>style.visibility</p:attrName>
                                        </p:attrNameLst>
                                      </p:cBhvr>
                                      <p:to>
                                        <p:strVal val="visible"/>
                                      </p:to>
                                    </p:set>
                                    <p:animEffect transition="in" filter="fade">
                                      <p:cBhvr>
                                        <p:cTn id="12" dur="500"/>
                                        <p:tgtEl>
                                          <p:spTgt spid="165894"/>
                                        </p:tgtEl>
                                      </p:cBhvr>
                                    </p:animEffect>
                                  </p:childTnLst>
                                </p:cTn>
                              </p:par>
                              <p:par>
                                <p:cTn id="13" presetID="10" presetClass="entr" presetSubtype="0" fill="hold" nodeType="withEffect">
                                  <p:stCondLst>
                                    <p:cond delay="0"/>
                                  </p:stCondLst>
                                  <p:childTnLst>
                                    <p:set>
                                      <p:cBhvr>
                                        <p:cTn id="14" dur="1" fill="hold">
                                          <p:stCondLst>
                                            <p:cond delay="0"/>
                                          </p:stCondLst>
                                        </p:cTn>
                                        <p:tgtEl>
                                          <p:spTgt spid="165896"/>
                                        </p:tgtEl>
                                        <p:attrNameLst>
                                          <p:attrName>style.visibility</p:attrName>
                                        </p:attrNameLst>
                                      </p:cBhvr>
                                      <p:to>
                                        <p:strVal val="visible"/>
                                      </p:to>
                                    </p:set>
                                    <p:animEffect transition="in" filter="fade">
                                      <p:cBhvr>
                                        <p:cTn id="15" dur="500"/>
                                        <p:tgtEl>
                                          <p:spTgt spid="16589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65898"/>
                                        </p:tgtEl>
                                        <p:attrNameLst>
                                          <p:attrName>style.visibility</p:attrName>
                                        </p:attrNameLst>
                                      </p:cBhvr>
                                      <p:to>
                                        <p:strVal val="visible"/>
                                      </p:to>
                                    </p:set>
                                    <p:animEffect transition="in" filter="fade">
                                      <p:cBhvr>
                                        <p:cTn id="21" dur="500"/>
                                        <p:tgtEl>
                                          <p:spTgt spid="16589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1"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err="1" smtClean="0">
                <a:latin typeface="Arial" pitchFamily="34" charset="0"/>
              </a:rPr>
              <a:t>Vetiver</a:t>
            </a:r>
            <a:r>
              <a:rPr lang="en-US" sz="3200" dirty="0" smtClean="0">
                <a:latin typeface="Arial" pitchFamily="34" charset="0"/>
              </a:rPr>
              <a:t> Oil</a:t>
            </a:r>
            <a:br>
              <a:rPr lang="en-US" sz="3200" dirty="0" smtClean="0">
                <a:latin typeface="Arial" pitchFamily="34" charset="0"/>
              </a:rPr>
            </a:br>
            <a:r>
              <a:rPr lang="en-US" sz="2800" dirty="0" smtClean="0">
                <a:latin typeface="Arial" pitchFamily="34" charset="0"/>
              </a:rPr>
              <a:t>Many </a:t>
            </a:r>
            <a:r>
              <a:rPr lang="en-US" sz="2800" dirty="0">
                <a:latin typeface="Arial" pitchFamily="34" charset="0"/>
              </a:rPr>
              <a:t>components </a:t>
            </a:r>
            <a:r>
              <a:rPr lang="en-US" sz="2800" dirty="0" smtClean="0">
                <a:latin typeface="Arial" pitchFamily="34" charset="0"/>
              </a:rPr>
              <a:t>not identified by GC/MS</a:t>
            </a:r>
            <a:endParaRPr lang="en-US" sz="2800" dirty="0"/>
          </a:p>
        </p:txBody>
      </p:sp>
      <p:pic>
        <p:nvPicPr>
          <p:cNvPr id="165890" name="Picture 2" descr="C:\Users\SStein\AppData\Local\Microsoft\Windows\Temporary Internet Files\Content.Outlook\19S7H4RR\Vetiver sesquiterpenes zon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169" b="7863"/>
          <a:stretch/>
        </p:blipFill>
        <p:spPr bwMode="auto">
          <a:xfrm>
            <a:off x="507569" y="2669114"/>
            <a:ext cx="8214102" cy="2527515"/>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p:cNvSpPr/>
          <p:nvPr/>
        </p:nvSpPr>
        <p:spPr>
          <a:xfrm>
            <a:off x="6972945" y="2685259"/>
            <a:ext cx="6391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972946" y="2905463"/>
            <a:ext cx="63910" cy="762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972300" y="3134064"/>
            <a:ext cx="63910" cy="76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086600" y="2528064"/>
            <a:ext cx="1981200" cy="830997"/>
          </a:xfrm>
          <a:prstGeom prst="rect">
            <a:avLst/>
          </a:prstGeom>
          <a:noFill/>
        </p:spPr>
        <p:txBody>
          <a:bodyPr wrap="square" rtlCol="0">
            <a:spAutoFit/>
          </a:bodyPr>
          <a:lstStyle/>
          <a:p>
            <a:r>
              <a:rPr lang="en-US" sz="1600" dirty="0" smtClean="0"/>
              <a:t>NIST Library</a:t>
            </a:r>
            <a:br>
              <a:rPr lang="en-US" sz="1600" dirty="0" smtClean="0"/>
            </a:br>
            <a:r>
              <a:rPr lang="en-US" sz="1600" dirty="0" smtClean="0"/>
              <a:t>Identified Manually</a:t>
            </a:r>
            <a:br>
              <a:rPr lang="en-US" sz="1600" dirty="0" smtClean="0"/>
            </a:br>
            <a:r>
              <a:rPr lang="en-US" sz="1600" dirty="0" smtClean="0"/>
              <a:t>Not Identified</a:t>
            </a:r>
            <a:endParaRPr lang="en-US" sz="1600" dirty="0"/>
          </a:p>
        </p:txBody>
      </p:sp>
    </p:spTree>
    <p:extLst>
      <p:ext uri="{BB962C8B-B14F-4D97-AF65-F5344CB8AC3E}">
        <p14:creationId xmlns:p14="http://schemas.microsoft.com/office/powerpoint/2010/main" val="9811260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0838"/>
            <a:ext cx="8534400" cy="639762"/>
          </a:xfrm>
        </p:spPr>
        <p:txBody>
          <a:bodyPr>
            <a:normAutofit fontScale="90000"/>
          </a:bodyPr>
          <a:lstStyle/>
          <a:p>
            <a:r>
              <a:rPr lang="en-US" dirty="0" smtClean="0"/>
              <a:t>Unidentified Recurring Spectrum Library</a:t>
            </a:r>
            <a:endParaRPr lang="en-US" dirty="0"/>
          </a:p>
        </p:txBody>
      </p:sp>
      <p:sp>
        <p:nvSpPr>
          <p:cNvPr id="3" name="TextBox 2"/>
          <p:cNvSpPr txBox="1"/>
          <p:nvPr/>
        </p:nvSpPr>
        <p:spPr>
          <a:xfrm>
            <a:off x="304800" y="5638800"/>
            <a:ext cx="8305800" cy="923330"/>
          </a:xfrm>
          <a:prstGeom prst="rect">
            <a:avLst/>
          </a:prstGeom>
          <a:noFill/>
        </p:spPr>
        <p:txBody>
          <a:bodyPr wrap="square" rtlCol="0">
            <a:spAutoFit/>
          </a:bodyPr>
          <a:lstStyle/>
          <a:p>
            <a:pPr algn="ctr"/>
            <a:r>
              <a:rPr lang="en-US" dirty="0" smtClean="0"/>
              <a:t>From 3,700 pediatric urine </a:t>
            </a:r>
            <a:r>
              <a:rPr lang="en-US" dirty="0"/>
              <a:t>samples</a:t>
            </a:r>
            <a:r>
              <a:rPr lang="en-US" dirty="0" smtClean="0"/>
              <a:t>. </a:t>
            </a:r>
            <a:br>
              <a:rPr lang="en-US" dirty="0" smtClean="0"/>
            </a:br>
            <a:r>
              <a:rPr lang="en-US" dirty="0" smtClean="0"/>
              <a:t>Derived 203 recurring spectra with same retention.</a:t>
            </a:r>
          </a:p>
          <a:p>
            <a:pPr algn="ctr"/>
            <a:r>
              <a:rPr lang="en-US" dirty="0" smtClean="0"/>
              <a:t>Working on blood, essential oils , biologic drugs </a:t>
            </a:r>
            <a:endParaRPr lang="en-US" dirty="0"/>
          </a:p>
        </p:txBody>
      </p:sp>
      <p:grpSp>
        <p:nvGrpSpPr>
          <p:cNvPr id="10" name="Group 9"/>
          <p:cNvGrpSpPr/>
          <p:nvPr/>
        </p:nvGrpSpPr>
        <p:grpSpPr>
          <a:xfrm>
            <a:off x="1062083" y="1524000"/>
            <a:ext cx="7019833" cy="3733800"/>
            <a:chOff x="838200" y="1600200"/>
            <a:chExt cx="7019833" cy="3733800"/>
          </a:xfrm>
        </p:grpSpPr>
        <p:pic>
          <p:nvPicPr>
            <p:cNvPr id="11" name="Picture 10"/>
            <p:cNvPicPr>
              <a:picLocks noChangeAspect="1" noChangeArrowheads="1"/>
            </p:cNvPicPr>
            <p:nvPr/>
          </p:nvPicPr>
          <p:blipFill>
            <a:blip r:embed="rId2" cstate="print"/>
            <a:srcRect/>
            <a:stretch>
              <a:fillRect/>
            </a:stretch>
          </p:blipFill>
          <p:spPr bwMode="auto">
            <a:xfrm>
              <a:off x="838200" y="1600200"/>
              <a:ext cx="7019833" cy="3733800"/>
            </a:xfrm>
            <a:prstGeom prst="rect">
              <a:avLst/>
            </a:prstGeom>
            <a:noFill/>
            <a:ln w="22225">
              <a:solidFill>
                <a:schemeClr val="tx1"/>
              </a:solidFill>
              <a:miter lim="800000"/>
              <a:headEnd/>
              <a:tailEnd/>
            </a:ln>
            <a:effectLst>
              <a:outerShdw blurRad="50800" dist="38100" dir="2700000" algn="tl" rotWithShape="0">
                <a:prstClr val="black">
                  <a:alpha val="40000"/>
                </a:prstClr>
              </a:outerShdw>
            </a:effectLst>
          </p:spPr>
        </p:pic>
        <p:sp>
          <p:nvSpPr>
            <p:cNvPr id="12" name="TextBox 4"/>
            <p:cNvSpPr txBox="1"/>
            <p:nvPr/>
          </p:nvSpPr>
          <p:spPr>
            <a:xfrm>
              <a:off x="5954265" y="1981200"/>
              <a:ext cx="1516762" cy="369332"/>
            </a:xfrm>
            <a:prstGeom prst="rect">
              <a:avLst/>
            </a:prstGeom>
            <a:solidFill>
              <a:schemeClr val="bg1"/>
            </a:solidFill>
            <a:ln w="22225">
              <a:no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99% - RI 1200</a:t>
              </a:r>
              <a:endParaRPr lang="en-US" dirty="0"/>
            </a:p>
          </p:txBody>
        </p:sp>
        <p:sp>
          <p:nvSpPr>
            <p:cNvPr id="13" name="TextBox 7"/>
            <p:cNvSpPr txBox="1"/>
            <p:nvPr/>
          </p:nvSpPr>
          <p:spPr>
            <a:xfrm>
              <a:off x="5948317" y="3180186"/>
              <a:ext cx="1516762" cy="369332"/>
            </a:xfrm>
            <a:prstGeom prst="rect">
              <a:avLst/>
            </a:prstGeom>
            <a:solidFill>
              <a:schemeClr val="bg1"/>
            </a:solidFill>
            <a:ln w="22225">
              <a:no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69% - RI 1860</a:t>
              </a:r>
              <a:endParaRPr lang="en-US" dirty="0"/>
            </a:p>
          </p:txBody>
        </p:sp>
        <p:sp>
          <p:nvSpPr>
            <p:cNvPr id="14" name="TextBox 8"/>
            <p:cNvSpPr txBox="1"/>
            <p:nvPr/>
          </p:nvSpPr>
          <p:spPr>
            <a:xfrm>
              <a:off x="5964541" y="4439713"/>
              <a:ext cx="1463862" cy="369332"/>
            </a:xfrm>
            <a:prstGeom prst="rect">
              <a:avLst/>
            </a:prstGeom>
            <a:solidFill>
              <a:schemeClr val="bg1"/>
            </a:solidFill>
            <a:ln w="22225">
              <a:no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57% - RI 2504</a:t>
              </a:r>
              <a:endParaRPr lang="en-US" dirty="0"/>
            </a:p>
          </p:txBody>
        </p:sp>
      </p:grpSp>
    </p:spTree>
    <p:extLst>
      <p:ext uri="{BB962C8B-B14F-4D97-AF65-F5344CB8AC3E}">
        <p14:creationId xmlns:p14="http://schemas.microsoft.com/office/powerpoint/2010/main" val="41140763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lstStyle/>
          <a:p>
            <a:r>
              <a:rPr lang="en-US" dirty="0" smtClean="0"/>
              <a:t>Rumsfeld Quadrants</a:t>
            </a:r>
            <a:endParaRPr lang="en-US" dirty="0"/>
          </a:p>
        </p:txBody>
      </p:sp>
      <p:sp>
        <p:nvSpPr>
          <p:cNvPr id="6" name="TextBox 5"/>
          <p:cNvSpPr txBox="1"/>
          <p:nvPr/>
        </p:nvSpPr>
        <p:spPr>
          <a:xfrm>
            <a:off x="2819400" y="1752600"/>
            <a:ext cx="1371600" cy="646331"/>
          </a:xfrm>
          <a:prstGeom prst="rect">
            <a:avLst/>
          </a:prstGeom>
          <a:noFill/>
          <a:ln w="19050">
            <a:solidFill>
              <a:schemeClr val="accent1">
                <a:shade val="95000"/>
                <a:satMod val="105000"/>
              </a:schemeClr>
            </a:solidFill>
          </a:ln>
        </p:spPr>
        <p:txBody>
          <a:bodyPr wrap="square" rtlCol="0">
            <a:spAutoFit/>
          </a:bodyPr>
          <a:lstStyle/>
          <a:p>
            <a:pPr algn="ctr"/>
            <a:r>
              <a:rPr lang="en-US" dirty="0" smtClean="0"/>
              <a:t>Expected by Analyst</a:t>
            </a:r>
            <a:endParaRPr lang="en-US" dirty="0"/>
          </a:p>
        </p:txBody>
      </p:sp>
      <p:sp>
        <p:nvSpPr>
          <p:cNvPr id="7" name="TextBox 6"/>
          <p:cNvSpPr txBox="1"/>
          <p:nvPr/>
        </p:nvSpPr>
        <p:spPr>
          <a:xfrm>
            <a:off x="5257800" y="1752600"/>
            <a:ext cx="1371600" cy="646331"/>
          </a:xfrm>
          <a:prstGeom prst="rect">
            <a:avLst/>
          </a:prstGeom>
          <a:noFill/>
          <a:ln w="19050">
            <a:solidFill>
              <a:schemeClr val="accent1">
                <a:shade val="95000"/>
                <a:satMod val="105000"/>
              </a:schemeClr>
            </a:solidFill>
          </a:ln>
        </p:spPr>
        <p:txBody>
          <a:bodyPr wrap="square" rtlCol="0">
            <a:spAutoFit/>
          </a:bodyPr>
          <a:lstStyle/>
          <a:p>
            <a:pPr algn="ctr"/>
            <a:r>
              <a:rPr lang="en-US" dirty="0" smtClean="0"/>
              <a:t>Unexpected </a:t>
            </a:r>
          </a:p>
          <a:p>
            <a:pPr algn="ctr"/>
            <a:r>
              <a:rPr lang="en-US" dirty="0" smtClean="0"/>
              <a:t>by Analyst</a:t>
            </a:r>
            <a:endParaRPr lang="en-US" dirty="0"/>
          </a:p>
        </p:txBody>
      </p:sp>
      <p:sp>
        <p:nvSpPr>
          <p:cNvPr id="8" name="TextBox 7"/>
          <p:cNvSpPr txBox="1"/>
          <p:nvPr/>
        </p:nvSpPr>
        <p:spPr>
          <a:xfrm>
            <a:off x="564941" y="2979549"/>
            <a:ext cx="1484064" cy="646331"/>
          </a:xfrm>
          <a:prstGeom prst="rect">
            <a:avLst/>
          </a:prstGeom>
          <a:noFill/>
          <a:ln w="19050">
            <a:solidFill>
              <a:schemeClr val="accent1">
                <a:shade val="95000"/>
                <a:satMod val="105000"/>
              </a:schemeClr>
            </a:solidFill>
          </a:ln>
        </p:spPr>
        <p:txBody>
          <a:bodyPr wrap="square" rtlCol="0">
            <a:spAutoFit/>
          </a:bodyPr>
          <a:lstStyle/>
          <a:p>
            <a:pPr algn="ctr"/>
            <a:r>
              <a:rPr lang="en-US" dirty="0" smtClean="0"/>
              <a:t>Identified</a:t>
            </a:r>
          </a:p>
          <a:p>
            <a:pPr algn="ctr"/>
            <a:r>
              <a:rPr lang="en-US" dirty="0" smtClean="0"/>
              <a:t>by Library</a:t>
            </a:r>
            <a:endParaRPr lang="en-US" dirty="0"/>
          </a:p>
        </p:txBody>
      </p:sp>
      <p:sp>
        <p:nvSpPr>
          <p:cNvPr id="9" name="TextBox 8"/>
          <p:cNvSpPr txBox="1"/>
          <p:nvPr/>
        </p:nvSpPr>
        <p:spPr>
          <a:xfrm>
            <a:off x="533401" y="4474567"/>
            <a:ext cx="1531102" cy="646331"/>
          </a:xfrm>
          <a:prstGeom prst="rect">
            <a:avLst/>
          </a:prstGeom>
          <a:noFill/>
          <a:ln w="19050">
            <a:solidFill>
              <a:schemeClr val="accent1">
                <a:shade val="95000"/>
                <a:satMod val="105000"/>
              </a:schemeClr>
            </a:solidFill>
          </a:ln>
        </p:spPr>
        <p:txBody>
          <a:bodyPr wrap="square" rtlCol="0">
            <a:spAutoFit/>
          </a:bodyPr>
          <a:lstStyle/>
          <a:p>
            <a:pPr algn="ctr"/>
            <a:r>
              <a:rPr lang="en-US" dirty="0" smtClean="0"/>
              <a:t>Not Identified</a:t>
            </a:r>
          </a:p>
          <a:p>
            <a:pPr algn="ctr"/>
            <a:r>
              <a:rPr lang="en-US" dirty="0"/>
              <a:t>b</a:t>
            </a:r>
            <a:r>
              <a:rPr lang="en-US" dirty="0" smtClean="0"/>
              <a:t>y Library</a:t>
            </a:r>
            <a:endParaRPr lang="en-US" dirty="0"/>
          </a:p>
        </p:txBody>
      </p:sp>
      <p:sp>
        <p:nvSpPr>
          <p:cNvPr id="11" name="TextBox 10"/>
          <p:cNvSpPr txBox="1"/>
          <p:nvPr/>
        </p:nvSpPr>
        <p:spPr>
          <a:xfrm>
            <a:off x="7467600" y="5257800"/>
            <a:ext cx="1219200" cy="923330"/>
          </a:xfrm>
          <a:prstGeom prst="rect">
            <a:avLst/>
          </a:prstGeom>
          <a:noFill/>
          <a:ln>
            <a:solidFill>
              <a:schemeClr val="tx1"/>
            </a:solidFill>
          </a:ln>
          <a:effectLst>
            <a:glow rad="63500">
              <a:schemeClr val="accent5">
                <a:satMod val="175000"/>
                <a:alpha val="40000"/>
              </a:schemeClr>
            </a:glow>
          </a:effectLst>
        </p:spPr>
        <p:txBody>
          <a:bodyPr wrap="square" rtlCol="0">
            <a:spAutoFit/>
          </a:bodyPr>
          <a:lstStyle/>
          <a:p>
            <a:pPr algn="ctr"/>
            <a:r>
              <a:rPr lang="en-US" dirty="0" smtClean="0"/>
              <a:t>Recurrent Spectral Libraries</a:t>
            </a:r>
            <a:endParaRPr lang="en-US" dirty="0"/>
          </a:p>
        </p:txBody>
      </p:sp>
      <p:sp>
        <p:nvSpPr>
          <p:cNvPr id="15" name="TextBox 14"/>
          <p:cNvSpPr txBox="1"/>
          <p:nvPr/>
        </p:nvSpPr>
        <p:spPr>
          <a:xfrm>
            <a:off x="457200" y="5562600"/>
            <a:ext cx="1600200" cy="923330"/>
          </a:xfrm>
          <a:prstGeom prst="rect">
            <a:avLst/>
          </a:prstGeom>
          <a:noFill/>
          <a:ln>
            <a:solidFill>
              <a:schemeClr val="tx1"/>
            </a:solidFill>
          </a:ln>
          <a:effectLst>
            <a:glow rad="63500">
              <a:schemeClr val="accent5">
                <a:satMod val="175000"/>
                <a:alpha val="40000"/>
              </a:schemeClr>
            </a:glow>
          </a:effectLst>
        </p:spPr>
        <p:txBody>
          <a:bodyPr wrap="square" rtlCol="0">
            <a:spAutoFit/>
          </a:bodyPr>
          <a:lstStyle/>
          <a:p>
            <a:pPr algn="ctr"/>
            <a:r>
              <a:rPr lang="en-US" dirty="0" smtClean="0"/>
              <a:t>Concentration too low, not in library, …</a:t>
            </a:r>
            <a:endParaRPr lang="en-US" dirty="0"/>
          </a:p>
        </p:txBody>
      </p:sp>
      <p:sp>
        <p:nvSpPr>
          <p:cNvPr id="18" name="TextBox 17"/>
          <p:cNvSpPr txBox="1"/>
          <p:nvPr/>
        </p:nvSpPr>
        <p:spPr>
          <a:xfrm>
            <a:off x="7174101" y="1607226"/>
            <a:ext cx="1665099" cy="646331"/>
          </a:xfrm>
          <a:prstGeom prst="rect">
            <a:avLst/>
          </a:prstGeom>
          <a:noFill/>
          <a:ln>
            <a:solidFill>
              <a:schemeClr val="tx1"/>
            </a:solidFill>
          </a:ln>
          <a:effectLst>
            <a:glow rad="63500">
              <a:schemeClr val="accent5">
                <a:satMod val="175000"/>
                <a:alpha val="40000"/>
              </a:schemeClr>
            </a:glow>
          </a:effectLst>
        </p:spPr>
        <p:txBody>
          <a:bodyPr wrap="square" rtlCol="0">
            <a:spAutoFit/>
          </a:bodyPr>
          <a:lstStyle/>
          <a:p>
            <a:pPr algn="ctr"/>
            <a:r>
              <a:rPr lang="en-US" dirty="0" smtClean="0"/>
              <a:t>Comprehensive Library</a:t>
            </a:r>
            <a:endParaRPr lang="en-US" dirty="0"/>
          </a:p>
        </p:txBody>
      </p:sp>
      <p:graphicFrame>
        <p:nvGraphicFramePr>
          <p:cNvPr id="22" name="Table 21"/>
          <p:cNvGraphicFramePr>
            <a:graphicFrameLocks noGrp="1"/>
          </p:cNvGraphicFramePr>
          <p:nvPr>
            <p:extLst>
              <p:ext uri="{D42A27DB-BD31-4B8C-83A1-F6EECF244321}">
                <p14:modId xmlns:p14="http://schemas.microsoft.com/office/powerpoint/2010/main" val="347767896"/>
              </p:ext>
            </p:extLst>
          </p:nvPr>
        </p:nvGraphicFramePr>
        <p:xfrm>
          <a:off x="2209800" y="2514600"/>
          <a:ext cx="4876800" cy="3022600"/>
        </p:xfrm>
        <a:graphic>
          <a:graphicData uri="http://schemas.openxmlformats.org/drawingml/2006/table">
            <a:tbl>
              <a:tblPr firstRow="1" bandRow="1">
                <a:tableStyleId>{638B1855-1B75-4FBE-930C-398BA8C253C6}</a:tableStyleId>
              </a:tblPr>
              <a:tblGrid>
                <a:gridCol w="2438400"/>
                <a:gridCol w="2438400"/>
              </a:tblGrid>
              <a:tr h="151130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51130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3" name="TextBox 22"/>
          <p:cNvSpPr txBox="1"/>
          <p:nvPr/>
        </p:nvSpPr>
        <p:spPr>
          <a:xfrm>
            <a:off x="2209800" y="2514600"/>
            <a:ext cx="2438400" cy="1524000"/>
          </a:xfrm>
          <a:prstGeom prst="rect">
            <a:avLst/>
          </a:prstGeom>
          <a:noFill/>
        </p:spPr>
        <p:txBody>
          <a:bodyPr wrap="square" rtlCol="0" anchor="ctr">
            <a:noAutofit/>
          </a:bodyPr>
          <a:lstStyle/>
          <a:p>
            <a:pPr algn="ctr"/>
            <a:r>
              <a:rPr lang="en-US" sz="2000" b="1" dirty="0" smtClean="0">
                <a:solidFill>
                  <a:schemeClr val="bg1"/>
                </a:solidFill>
              </a:rPr>
              <a:t>Known </a:t>
            </a:r>
            <a:r>
              <a:rPr lang="en-US" sz="2000" b="1" dirty="0" err="1">
                <a:solidFill>
                  <a:schemeClr val="bg1"/>
                </a:solidFill>
              </a:rPr>
              <a:t>K</a:t>
            </a:r>
            <a:r>
              <a:rPr lang="en-US" sz="2000" b="1" dirty="0" err="1" smtClean="0">
                <a:solidFill>
                  <a:schemeClr val="bg1"/>
                </a:solidFill>
              </a:rPr>
              <a:t>nowns</a:t>
            </a:r>
            <a:endParaRPr lang="en-US" sz="2000" b="1" dirty="0" smtClean="0">
              <a:solidFill>
                <a:schemeClr val="bg1"/>
              </a:solidFill>
            </a:endParaRPr>
          </a:p>
          <a:p>
            <a:pPr algn="ctr"/>
            <a:r>
              <a:rPr lang="en-US" sz="2000" b="1" i="1" dirty="0" smtClean="0">
                <a:solidFill>
                  <a:schemeClr val="bg1"/>
                </a:solidFill>
              </a:rPr>
              <a:t>Expected and found</a:t>
            </a:r>
            <a:endParaRPr lang="en-US" sz="2000" b="1" i="1" dirty="0">
              <a:solidFill>
                <a:schemeClr val="bg1"/>
              </a:solidFill>
            </a:endParaRPr>
          </a:p>
        </p:txBody>
      </p:sp>
      <p:sp>
        <p:nvSpPr>
          <p:cNvPr id="24" name="TextBox 23"/>
          <p:cNvSpPr txBox="1"/>
          <p:nvPr/>
        </p:nvSpPr>
        <p:spPr>
          <a:xfrm>
            <a:off x="4648200" y="2514600"/>
            <a:ext cx="2438400" cy="1524000"/>
          </a:xfrm>
          <a:prstGeom prst="rect">
            <a:avLst/>
          </a:prstGeom>
          <a:noFill/>
        </p:spPr>
        <p:txBody>
          <a:bodyPr wrap="square" rtlCol="0" anchor="ctr">
            <a:noAutofit/>
          </a:bodyPr>
          <a:lstStyle/>
          <a:p>
            <a:pPr algn="ctr"/>
            <a:r>
              <a:rPr lang="en-US" sz="2000" b="1" dirty="0" smtClean="0">
                <a:solidFill>
                  <a:schemeClr val="bg1"/>
                </a:solidFill>
              </a:rPr>
              <a:t>Unknown </a:t>
            </a:r>
            <a:r>
              <a:rPr lang="en-US" sz="2000" b="1" dirty="0" err="1" smtClean="0">
                <a:solidFill>
                  <a:schemeClr val="bg1"/>
                </a:solidFill>
              </a:rPr>
              <a:t>Knowns</a:t>
            </a:r>
            <a:endParaRPr lang="en-US" sz="2000" b="1" dirty="0" smtClean="0">
              <a:solidFill>
                <a:schemeClr val="bg1"/>
              </a:solidFill>
            </a:endParaRPr>
          </a:p>
          <a:p>
            <a:pPr algn="ctr"/>
            <a:r>
              <a:rPr lang="en-US" sz="2000" b="1" i="1" dirty="0" smtClean="0">
                <a:solidFill>
                  <a:schemeClr val="bg1"/>
                </a:solidFill>
              </a:rPr>
              <a:t>Not expected but found</a:t>
            </a:r>
            <a:endParaRPr lang="en-US" sz="2000" b="1" i="1" dirty="0">
              <a:solidFill>
                <a:schemeClr val="bg1"/>
              </a:solidFill>
            </a:endParaRPr>
          </a:p>
        </p:txBody>
      </p:sp>
      <p:sp>
        <p:nvSpPr>
          <p:cNvPr id="25" name="TextBox 24"/>
          <p:cNvSpPr txBox="1"/>
          <p:nvPr/>
        </p:nvSpPr>
        <p:spPr>
          <a:xfrm>
            <a:off x="2209800" y="4038600"/>
            <a:ext cx="2438400" cy="1524000"/>
          </a:xfrm>
          <a:prstGeom prst="rect">
            <a:avLst/>
          </a:prstGeom>
          <a:noFill/>
        </p:spPr>
        <p:txBody>
          <a:bodyPr wrap="square" rtlCol="0" anchor="ctr">
            <a:noAutofit/>
          </a:bodyPr>
          <a:lstStyle/>
          <a:p>
            <a:pPr algn="ctr"/>
            <a:r>
              <a:rPr lang="en-US" sz="2000" b="1" dirty="0" smtClean="0">
                <a:solidFill>
                  <a:schemeClr val="bg1"/>
                </a:solidFill>
              </a:rPr>
              <a:t>Known Unknowns</a:t>
            </a:r>
          </a:p>
          <a:p>
            <a:pPr algn="ctr"/>
            <a:r>
              <a:rPr lang="en-US" sz="2000" b="1" i="1" dirty="0" smtClean="0">
                <a:solidFill>
                  <a:schemeClr val="bg1"/>
                </a:solidFill>
              </a:rPr>
              <a:t>Expected but not found</a:t>
            </a:r>
            <a:endParaRPr lang="en-US" sz="2000" b="1" i="1" dirty="0">
              <a:solidFill>
                <a:schemeClr val="bg1"/>
              </a:solidFill>
            </a:endParaRPr>
          </a:p>
        </p:txBody>
      </p:sp>
      <p:sp>
        <p:nvSpPr>
          <p:cNvPr id="26" name="TextBox 25"/>
          <p:cNvSpPr txBox="1"/>
          <p:nvPr/>
        </p:nvSpPr>
        <p:spPr>
          <a:xfrm>
            <a:off x="4648200" y="4038600"/>
            <a:ext cx="2438400" cy="1524000"/>
          </a:xfrm>
          <a:prstGeom prst="rect">
            <a:avLst/>
          </a:prstGeom>
          <a:noFill/>
        </p:spPr>
        <p:txBody>
          <a:bodyPr wrap="square" rtlCol="0" anchor="ctr">
            <a:noAutofit/>
          </a:bodyPr>
          <a:lstStyle/>
          <a:p>
            <a:pPr algn="ctr"/>
            <a:r>
              <a:rPr lang="en-US" sz="2000" b="1" dirty="0">
                <a:solidFill>
                  <a:schemeClr val="bg1"/>
                </a:solidFill>
              </a:rPr>
              <a:t>U</a:t>
            </a:r>
            <a:r>
              <a:rPr lang="en-US" sz="2000" b="1" dirty="0" smtClean="0">
                <a:solidFill>
                  <a:schemeClr val="bg1"/>
                </a:solidFill>
              </a:rPr>
              <a:t>nknown Unknowns</a:t>
            </a:r>
          </a:p>
          <a:p>
            <a:pPr algn="ctr"/>
            <a:r>
              <a:rPr lang="en-US" sz="2000" b="1" i="1" dirty="0" smtClean="0">
                <a:solidFill>
                  <a:schemeClr val="bg1"/>
                </a:solidFill>
              </a:rPr>
              <a:t>Not expected and not found</a:t>
            </a:r>
            <a:endParaRPr lang="en-US" sz="2000" b="1" i="1" dirty="0">
              <a:solidFill>
                <a:schemeClr val="bg1"/>
              </a:solidFill>
            </a:endParaRPr>
          </a:p>
        </p:txBody>
      </p:sp>
      <p:cxnSp>
        <p:nvCxnSpPr>
          <p:cNvPr id="16" name="Straight Arrow Connector 15"/>
          <p:cNvCxnSpPr/>
          <p:nvPr/>
        </p:nvCxnSpPr>
        <p:spPr>
          <a:xfrm flipV="1">
            <a:off x="2064503" y="5372100"/>
            <a:ext cx="907297" cy="50886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6690102" y="5181600"/>
            <a:ext cx="625098" cy="381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6793101" y="2253557"/>
            <a:ext cx="762000" cy="43410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79802" y="1676400"/>
            <a:ext cx="1806198" cy="369332"/>
          </a:xfrm>
          <a:prstGeom prst="rect">
            <a:avLst/>
          </a:prstGeom>
          <a:noFill/>
          <a:ln cap="rnd">
            <a:solidFill>
              <a:schemeClr val="tx1"/>
            </a:solidFill>
          </a:ln>
          <a:effectLst>
            <a:glow rad="63500">
              <a:schemeClr val="accent5">
                <a:satMod val="175000"/>
                <a:alpha val="40000"/>
              </a:schemeClr>
            </a:glow>
          </a:effectLst>
        </p:spPr>
        <p:txBody>
          <a:bodyPr wrap="square" rtlCol="0">
            <a:spAutoFit/>
          </a:bodyPr>
          <a:lstStyle/>
          <a:p>
            <a:pPr algn="ctr"/>
            <a:r>
              <a:rPr lang="en-US" dirty="0" smtClean="0"/>
              <a:t>Target Library</a:t>
            </a:r>
            <a:endParaRPr lang="en-US" dirty="0"/>
          </a:p>
        </p:txBody>
      </p:sp>
      <p:cxnSp>
        <p:nvCxnSpPr>
          <p:cNvPr id="33" name="Straight Arrow Connector 32"/>
          <p:cNvCxnSpPr/>
          <p:nvPr/>
        </p:nvCxnSpPr>
        <p:spPr>
          <a:xfrm>
            <a:off x="1981200" y="2170331"/>
            <a:ext cx="509506" cy="56132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361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8" grpId="0" animBg="1"/>
      <p:bldP spid="23" grpId="0"/>
      <p:bldP spid="24" grpId="0"/>
      <p:bldP spid="25" grpId="0"/>
      <p:bldP spid="26" grpId="0"/>
      <p:bldP spid="32" grpId="0" animBg="1"/>
      <p:bldP spid="32"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4800" b="1" dirty="0" smtClean="0"/>
              <a:t>Our Pipeline</a:t>
            </a:r>
            <a:endParaRPr lang="en-US" sz="4800" b="1" dirty="0"/>
          </a:p>
        </p:txBody>
      </p:sp>
      <p:pic>
        <p:nvPicPr>
          <p:cNvPr id="3" name="Picture 4" descr="DSC03540"/>
          <p:cNvPicPr>
            <a:picLocks noChangeAspect="1" noChangeArrowheads="1"/>
          </p:cNvPicPr>
          <p:nvPr/>
        </p:nvPicPr>
        <p:blipFill>
          <a:blip r:embed="rId2" cstate="print"/>
          <a:srcRect t="22455" r="21053"/>
          <a:stretch>
            <a:fillRect/>
          </a:stretch>
        </p:blipFill>
        <p:spPr bwMode="auto">
          <a:xfrm>
            <a:off x="1524000" y="1676400"/>
            <a:ext cx="5971092" cy="4398963"/>
          </a:xfrm>
          <a:prstGeom prst="rect">
            <a:avLst/>
          </a:prstGeom>
          <a:noFill/>
          <a:ln w="9525">
            <a:noFill/>
            <a:miter lim="800000"/>
            <a:headEnd/>
            <a:tailEnd/>
          </a:ln>
        </p:spPr>
      </p:pic>
    </p:spTree>
    <p:extLst>
      <p:ext uri="{BB962C8B-B14F-4D97-AF65-F5344CB8AC3E}">
        <p14:creationId xmlns:p14="http://schemas.microsoft.com/office/powerpoint/2010/main" val="3176920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Object 2"/>
          <p:cNvGraphicFramePr>
            <a:graphicFrameLocks noChangeAspect="1"/>
          </p:cNvGraphicFramePr>
          <p:nvPr>
            <p:extLst>
              <p:ext uri="{D42A27DB-BD31-4B8C-83A1-F6EECF244321}">
                <p14:modId xmlns:p14="http://schemas.microsoft.com/office/powerpoint/2010/main" val="756660382"/>
              </p:ext>
            </p:extLst>
          </p:nvPr>
        </p:nvGraphicFramePr>
        <p:xfrm>
          <a:off x="217488" y="144463"/>
          <a:ext cx="8709025" cy="6530975"/>
        </p:xfrm>
        <a:graphic>
          <a:graphicData uri="http://schemas.openxmlformats.org/presentationml/2006/ole">
            <mc:AlternateContent xmlns:mc="http://schemas.openxmlformats.org/markup-compatibility/2006">
              <mc:Choice xmlns:v="urn:schemas-microsoft-com:vml" Requires="v">
                <p:oleObj spid="_x0000_s38639" name="Slide" r:id="rId4" imgW="7921714" imgH="5940698" progId="PowerPoint.Slide.8">
                  <p:embed/>
                </p:oleObj>
              </mc:Choice>
              <mc:Fallback>
                <p:oleObj name="Slide" r:id="rId4" imgW="7921714" imgH="5940698" progId="PowerPoint.Slide.8">
                  <p:embed/>
                  <p:pic>
                    <p:nvPicPr>
                      <p:cNvPr id="0" name=""/>
                      <p:cNvPicPr>
                        <a:picLocks noChangeAspect="1" noChangeArrowheads="1"/>
                      </p:cNvPicPr>
                      <p:nvPr/>
                    </p:nvPicPr>
                    <p:blipFill>
                      <a:blip r:embed="rId5"/>
                      <a:srcRect/>
                      <a:stretch>
                        <a:fillRect/>
                      </a:stretch>
                    </p:blipFill>
                    <p:spPr bwMode="auto">
                      <a:xfrm>
                        <a:off x="217488" y="144463"/>
                        <a:ext cx="8709025" cy="6530975"/>
                      </a:xfrm>
                      <a:prstGeom prst="rect">
                        <a:avLst/>
                      </a:prstGeom>
                      <a:noFill/>
                      <a:ln>
                        <a:noFill/>
                      </a:ln>
                      <a:effectLst/>
                      <a:extLst/>
                    </p:spPr>
                  </p:pic>
                </p:oleObj>
              </mc:Fallback>
            </mc:AlternateContent>
          </a:graphicData>
        </a:graphic>
      </p:graphicFrame>
      <p:sp>
        <p:nvSpPr>
          <p:cNvPr id="2" name="Title 1"/>
          <p:cNvSpPr>
            <a:spLocks noGrp="1"/>
          </p:cNvSpPr>
          <p:nvPr>
            <p:ph type="title"/>
          </p:nvPr>
        </p:nvSpPr>
        <p:spPr/>
        <p:txBody>
          <a:bodyPr>
            <a:normAutofit/>
          </a:bodyPr>
          <a:lstStyle/>
          <a:p>
            <a:r>
              <a:rPr lang="en-US" dirty="0" smtClean="0"/>
              <a:t>Library Growth</a:t>
            </a:r>
            <a:endParaRPr lang="en-US" dirty="0"/>
          </a:p>
        </p:txBody>
      </p:sp>
    </p:spTree>
    <p:extLst>
      <p:ext uri="{BB962C8B-B14F-4D97-AF65-F5344CB8AC3E}">
        <p14:creationId xmlns:p14="http://schemas.microsoft.com/office/powerpoint/2010/main" val="4264322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Mass Spectra</a:t>
            </a:r>
            <a:endParaRPr lang="en-US" dirty="0"/>
          </a:p>
        </p:txBody>
      </p:sp>
      <p:sp>
        <p:nvSpPr>
          <p:cNvPr id="4" name="Content Placeholder 3"/>
          <p:cNvSpPr>
            <a:spLocks noGrp="1"/>
          </p:cNvSpPr>
          <p:nvPr>
            <p:ph idx="1"/>
          </p:nvPr>
        </p:nvSpPr>
        <p:spPr>
          <a:xfrm>
            <a:off x="304800" y="1600200"/>
            <a:ext cx="8686800" cy="4525963"/>
          </a:xfrm>
        </p:spPr>
        <p:txBody>
          <a:bodyPr>
            <a:normAutofit/>
          </a:bodyPr>
          <a:lstStyle/>
          <a:p>
            <a:r>
              <a:rPr lang="en-US" sz="2800" dirty="0" smtClean="0"/>
              <a:t>Flux of Ions at Discrete Masses</a:t>
            </a:r>
          </a:p>
          <a:p>
            <a:pPr lvl="1"/>
            <a:r>
              <a:rPr lang="en-US" sz="2400" dirty="0" smtClean="0"/>
              <a:t>Actually Mass/Charge (</a:t>
            </a:r>
            <a:r>
              <a:rPr lang="en-US" sz="2400" i="1" dirty="0" smtClean="0"/>
              <a:t>m/z</a:t>
            </a:r>
            <a:r>
              <a:rPr lang="en-US" sz="2400" dirty="0" smtClean="0"/>
              <a:t>)</a:t>
            </a:r>
          </a:p>
          <a:p>
            <a:pPr lvl="1"/>
            <a:r>
              <a:rPr lang="en-US" sz="2400" dirty="0" smtClean="0"/>
              <a:t>Mass reflects elemental composition</a:t>
            </a:r>
          </a:p>
          <a:p>
            <a:pPr lvl="2"/>
            <a:r>
              <a:rPr lang="en-US" sz="2000" dirty="0" smtClean="0"/>
              <a:t>Methane = </a:t>
            </a:r>
            <a:r>
              <a:rPr lang="en-US" sz="2000" dirty="0"/>
              <a:t>CH</a:t>
            </a:r>
            <a:r>
              <a:rPr lang="en-US" sz="2000" baseline="-25000" dirty="0"/>
              <a:t>4</a:t>
            </a:r>
            <a:r>
              <a:rPr lang="en-US" sz="2000" dirty="0" smtClean="0"/>
              <a:t> = 16 nominal = 16.0303 u </a:t>
            </a:r>
          </a:p>
          <a:p>
            <a:pPr lvl="2"/>
            <a:r>
              <a:rPr lang="en-US" sz="2000" dirty="0" smtClean="0"/>
              <a:t>Isotope = </a:t>
            </a:r>
            <a:r>
              <a:rPr lang="en-US" sz="2000" baseline="30000" dirty="0" smtClean="0"/>
              <a:t>13</a:t>
            </a:r>
            <a:r>
              <a:rPr lang="en-US" sz="2000" dirty="0" smtClean="0"/>
              <a:t>CH</a:t>
            </a:r>
            <a:r>
              <a:rPr lang="en-US" sz="2000" baseline="-25000" dirty="0" smtClean="0"/>
              <a:t>4</a:t>
            </a:r>
            <a:r>
              <a:rPr lang="en-US" sz="2000" dirty="0" smtClean="0"/>
              <a:t> = 17.0348 u (1%)</a:t>
            </a:r>
            <a:endParaRPr lang="en-US" sz="2000" baseline="-25000" dirty="0" smtClean="0"/>
          </a:p>
          <a:p>
            <a:pPr lvl="1"/>
            <a:r>
              <a:rPr lang="en-US" sz="2400" dirty="0" smtClean="0"/>
              <a:t>Perfect spectrum – intensity </a:t>
            </a:r>
            <a:r>
              <a:rPr lang="en-US" sz="2400" i="1" dirty="0" err="1" smtClean="0"/>
              <a:t>vs</a:t>
            </a:r>
            <a:r>
              <a:rPr lang="en-US" sz="2400" dirty="0" smtClean="0"/>
              <a:t> chemical formula</a:t>
            </a:r>
          </a:p>
          <a:p>
            <a:pPr lvl="1"/>
            <a:endParaRPr lang="en-US" sz="2400" dirty="0"/>
          </a:p>
          <a:p>
            <a:r>
              <a:rPr lang="en-US" sz="2800" dirty="0" smtClean="0"/>
              <a:t>Ion is a ‘charged’ molecule (interconnected atoms)</a:t>
            </a:r>
          </a:p>
          <a:p>
            <a:pPr lvl="1"/>
            <a:r>
              <a:rPr lang="en-US" sz="2400" dirty="0" smtClean="0"/>
              <a:t># protons </a:t>
            </a:r>
            <a:r>
              <a:rPr lang="en-US" sz="2400" b="1" dirty="0" smtClean="0"/>
              <a:t>≠</a:t>
            </a:r>
            <a:r>
              <a:rPr lang="en-US" sz="2400" dirty="0" smtClean="0"/>
              <a:t>  # electrons</a:t>
            </a:r>
          </a:p>
          <a:p>
            <a:pPr lvl="1"/>
            <a:r>
              <a:rPr lang="en-US" sz="2400" dirty="0" smtClean="0"/>
              <a:t>Ions controllable with electric/magnetic fields</a:t>
            </a:r>
          </a:p>
          <a:p>
            <a:pPr lvl="1"/>
            <a:endParaRPr lang="en-US" sz="2400" dirty="0"/>
          </a:p>
        </p:txBody>
      </p:sp>
    </p:spTree>
    <p:extLst>
      <p:ext uri="{BB962C8B-B14F-4D97-AF65-F5344CB8AC3E}">
        <p14:creationId xmlns:p14="http://schemas.microsoft.com/office/powerpoint/2010/main" val="217737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https://encrypted-tbn2.google.com/images?q=tbn:ANd9GcTKzztNQrY2GbPad1FmuaNyS8Uk3DI699crjeNGTIEx-9BIrz-w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33763"/>
            <a:ext cx="22860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51556" name="Picture 4" descr="https://encrypted-tbn1.google.com/images?q=tbn:ANd9GcT3B2av-9z9k3TPoJeYpfX2-aNHdkP7frFmGwMQSlGA1EzZFXMIx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227" y="3557587"/>
            <a:ext cx="2209800" cy="2066925"/>
          </a:xfrm>
          <a:prstGeom prst="rect">
            <a:avLst/>
          </a:prstGeom>
          <a:noFill/>
          <a:extLst>
            <a:ext uri="{909E8E84-426E-40DD-AFC4-6F175D3DCCD1}">
              <a14:hiddenFill xmlns:a14="http://schemas.microsoft.com/office/drawing/2010/main">
                <a:solidFill>
                  <a:srgbClr val="FFFFFF"/>
                </a:solidFill>
              </a14:hiddenFill>
            </a:ext>
          </a:extLst>
        </p:spPr>
      </p:pic>
      <p:pic>
        <p:nvPicPr>
          <p:cNvPr id="151558" name="Picture 6" descr="https://encrypted-tbn3.google.com/images?q=tbn:ANd9GcTYHwScanJUWnAw2NZMXVP0gxjuq_6HQeczke5EhQHPXzBUuYW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492755"/>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51560" name="Picture 8" descr="https://encrypted-tbn2.google.com/images?q=tbn:ANd9GcQLab134EWtpCueJBqQTtYCYNZeQtLnv6Kic2qqMkIZacCeOn6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728065"/>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http://t2.gstatic.com/images?q=tbn:ANd9GcTnVP-rF8DbSDPDtvKGdYfhiTbq7A8y4Xq1E3f-ltOyvdopUomA6g"/>
          <p:cNvPicPr>
            <a:picLocks noChangeAspect="1" noChangeArrowheads="1"/>
          </p:cNvPicPr>
          <p:nvPr/>
        </p:nvPicPr>
        <p:blipFill>
          <a:blip r:embed="rId6" cstate="print"/>
          <a:srcRect/>
          <a:stretch>
            <a:fillRect/>
          </a:stretch>
        </p:blipFill>
        <p:spPr bwMode="auto">
          <a:xfrm>
            <a:off x="7105005" y="1955284"/>
            <a:ext cx="1485900" cy="3086101"/>
          </a:xfrm>
          <a:prstGeom prst="rect">
            <a:avLst/>
          </a:prstGeom>
          <a:noFill/>
        </p:spPr>
      </p:pic>
      <p:sp>
        <p:nvSpPr>
          <p:cNvPr id="2" name="TextBox 1"/>
          <p:cNvSpPr txBox="1"/>
          <p:nvPr/>
        </p:nvSpPr>
        <p:spPr>
          <a:xfrm>
            <a:off x="1109415" y="5983069"/>
            <a:ext cx="2057400" cy="646331"/>
          </a:xfrm>
          <a:prstGeom prst="rect">
            <a:avLst/>
          </a:prstGeom>
          <a:noFill/>
        </p:spPr>
        <p:txBody>
          <a:bodyPr wrap="square" rtlCol="0">
            <a:spAutoFit/>
          </a:bodyPr>
          <a:lstStyle/>
          <a:p>
            <a:pPr algn="ctr"/>
            <a:r>
              <a:rPr lang="en-US" dirty="0" smtClean="0"/>
              <a:t>GC/MS</a:t>
            </a:r>
            <a:br>
              <a:rPr lang="en-US" dirty="0" smtClean="0"/>
            </a:br>
            <a:r>
              <a:rPr lang="en-US" dirty="0" smtClean="0"/>
              <a:t>Electron Ionization</a:t>
            </a:r>
            <a:endParaRPr lang="en-US" dirty="0"/>
          </a:p>
        </p:txBody>
      </p:sp>
      <p:sp>
        <p:nvSpPr>
          <p:cNvPr id="8" name="TextBox 7"/>
          <p:cNvSpPr txBox="1"/>
          <p:nvPr/>
        </p:nvSpPr>
        <p:spPr>
          <a:xfrm>
            <a:off x="4876800" y="5983069"/>
            <a:ext cx="3276600" cy="646331"/>
          </a:xfrm>
          <a:prstGeom prst="rect">
            <a:avLst/>
          </a:prstGeom>
          <a:noFill/>
        </p:spPr>
        <p:txBody>
          <a:bodyPr wrap="square" rtlCol="0">
            <a:spAutoFit/>
          </a:bodyPr>
          <a:lstStyle/>
          <a:p>
            <a:pPr algn="ctr"/>
            <a:r>
              <a:rPr lang="en-US" dirty="0" smtClean="0"/>
              <a:t>LC/MS: Electrospray/MALDI</a:t>
            </a:r>
            <a:br>
              <a:rPr lang="en-US" dirty="0" smtClean="0"/>
            </a:br>
            <a:r>
              <a:rPr lang="en-US" dirty="0" smtClean="0"/>
              <a:t>Ion Trap/Collision Cell/..</a:t>
            </a:r>
            <a:endParaRPr lang="en-US" dirty="0"/>
          </a:p>
        </p:txBody>
      </p:sp>
      <p:sp>
        <p:nvSpPr>
          <p:cNvPr id="5" name="Title 4"/>
          <p:cNvSpPr>
            <a:spLocks noGrp="1"/>
          </p:cNvSpPr>
          <p:nvPr>
            <p:ph type="title"/>
          </p:nvPr>
        </p:nvSpPr>
        <p:spPr/>
        <p:txBody>
          <a:bodyPr/>
          <a:lstStyle/>
          <a:p>
            <a:r>
              <a:rPr lang="en-US" dirty="0" smtClean="0"/>
              <a:t>Mass Spectrometers</a:t>
            </a:r>
            <a:endParaRPr lang="en-US" dirty="0"/>
          </a:p>
        </p:txBody>
      </p:sp>
    </p:spTree>
    <p:extLst>
      <p:ext uri="{BB962C8B-B14F-4D97-AF65-F5344CB8AC3E}">
        <p14:creationId xmlns:p14="http://schemas.microsoft.com/office/powerpoint/2010/main" val="1772770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0331" y="1524000"/>
            <a:ext cx="6451600" cy="411349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03" name="Text Box 3"/>
          <p:cNvSpPr txBox="1">
            <a:spLocks noChangeArrowheads="1"/>
          </p:cNvSpPr>
          <p:nvPr/>
        </p:nvSpPr>
        <p:spPr bwMode="auto">
          <a:xfrm>
            <a:off x="1524000" y="385880"/>
            <a:ext cx="6985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00000"/>
              </a:lnSpc>
              <a:spcBef>
                <a:spcPct val="50000"/>
              </a:spcBef>
              <a:buFontTx/>
              <a:buNone/>
            </a:pPr>
            <a:r>
              <a:rPr lang="en-US" sz="3200" dirty="0" smtClean="0">
                <a:latin typeface="Arial" pitchFamily="34" charset="0"/>
              </a:rPr>
              <a:t>Samples are often very complex</a:t>
            </a:r>
            <a:endParaRPr lang="en-US" sz="3200" dirty="0">
              <a:latin typeface="Arial" pitchFamily="34" charset="0"/>
            </a:endParaRPr>
          </a:p>
        </p:txBody>
      </p:sp>
      <p:sp>
        <p:nvSpPr>
          <p:cNvPr id="2" name="TextBox 1"/>
          <p:cNvSpPr txBox="1"/>
          <p:nvPr/>
        </p:nvSpPr>
        <p:spPr>
          <a:xfrm>
            <a:off x="2362200" y="6248400"/>
            <a:ext cx="5033169" cy="461665"/>
          </a:xfrm>
          <a:prstGeom prst="rect">
            <a:avLst/>
          </a:prstGeom>
          <a:noFill/>
        </p:spPr>
        <p:txBody>
          <a:bodyPr wrap="square" rtlCol="0">
            <a:spAutoFit/>
          </a:bodyPr>
          <a:lstStyle/>
          <a:p>
            <a:r>
              <a:rPr lang="en-US" sz="2400" b="1" dirty="0" smtClean="0"/>
              <a:t>GC/MS of Environmental Sample</a:t>
            </a:r>
            <a:endParaRPr lang="en-US" sz="2400" b="1" dirty="0"/>
          </a:p>
        </p:txBody>
      </p:sp>
      <p:sp>
        <p:nvSpPr>
          <p:cNvPr id="3" name="TextBox 2"/>
          <p:cNvSpPr txBox="1"/>
          <p:nvPr/>
        </p:nvSpPr>
        <p:spPr>
          <a:xfrm>
            <a:off x="3767931" y="5715000"/>
            <a:ext cx="1676400" cy="369332"/>
          </a:xfrm>
          <a:prstGeom prst="rect">
            <a:avLst/>
          </a:prstGeom>
          <a:noFill/>
        </p:spPr>
        <p:txBody>
          <a:bodyPr wrap="square" rtlCol="0">
            <a:spAutoFit/>
          </a:bodyPr>
          <a:lstStyle/>
          <a:p>
            <a:r>
              <a:rPr lang="en-US" dirty="0" smtClean="0"/>
              <a:t>Retention Time</a:t>
            </a:r>
            <a:endParaRPr lang="en-US" dirty="0"/>
          </a:p>
        </p:txBody>
      </p:sp>
      <p:sp>
        <p:nvSpPr>
          <p:cNvPr id="6" name="TextBox 5"/>
          <p:cNvSpPr txBox="1"/>
          <p:nvPr/>
        </p:nvSpPr>
        <p:spPr>
          <a:xfrm>
            <a:off x="152400" y="2895600"/>
            <a:ext cx="1371600" cy="646331"/>
          </a:xfrm>
          <a:prstGeom prst="rect">
            <a:avLst/>
          </a:prstGeom>
          <a:noFill/>
        </p:spPr>
        <p:txBody>
          <a:bodyPr wrap="square" rtlCol="0">
            <a:spAutoFit/>
          </a:bodyPr>
          <a:lstStyle/>
          <a:p>
            <a:pPr algn="ctr"/>
            <a:r>
              <a:rPr lang="en-US" dirty="0" smtClean="0"/>
              <a:t>Signal</a:t>
            </a:r>
          </a:p>
          <a:p>
            <a:pPr algn="ctr"/>
            <a:r>
              <a:rPr lang="en-US" dirty="0" smtClean="0"/>
              <a:t>Intensity</a:t>
            </a:r>
            <a:endParaRPr lang="en-US" dirty="0"/>
          </a:p>
        </p:txBody>
      </p:sp>
    </p:spTree>
    <p:extLst>
      <p:ext uri="{BB962C8B-B14F-4D97-AF65-F5344CB8AC3E}">
        <p14:creationId xmlns:p14="http://schemas.microsoft.com/office/powerpoint/2010/main" val="2282031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lstStyle/>
          <a:p>
            <a:r>
              <a:rPr lang="en-US" sz="3600" dirty="0" smtClean="0"/>
              <a:t>LC-MS/MS of Protein Digest</a:t>
            </a:r>
            <a:endParaRPr lang="en-US" sz="3600" dirty="0"/>
          </a:p>
        </p:txBody>
      </p:sp>
      <p:pic>
        <p:nvPicPr>
          <p:cNvPr id="349187" name="Picture 3" descr="Graph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295400"/>
            <a:ext cx="7086600" cy="5426075"/>
          </a:xfrm>
          <a:prstGeom prst="rect">
            <a:avLst/>
          </a:prstGeom>
          <a:noFill/>
          <a:extLst>
            <a:ext uri="{909E8E84-426E-40DD-AFC4-6F175D3DCCD1}">
              <a14:hiddenFill xmlns:a14="http://schemas.microsoft.com/office/drawing/2010/main">
                <a:solidFill>
                  <a:srgbClr val="FFFFFF"/>
                </a:solidFill>
              </a14:hiddenFill>
            </a:ext>
          </a:extLst>
        </p:spPr>
      </p:pic>
      <p:sp>
        <p:nvSpPr>
          <p:cNvPr id="349188" name="Oval 4"/>
          <p:cNvSpPr>
            <a:spLocks noChangeArrowheads="1"/>
          </p:cNvSpPr>
          <p:nvPr/>
        </p:nvSpPr>
        <p:spPr bwMode="auto">
          <a:xfrm>
            <a:off x="6096000" y="2133600"/>
            <a:ext cx="76200" cy="76200"/>
          </a:xfrm>
          <a:prstGeom prst="ellipse">
            <a:avLst/>
          </a:prstGeom>
          <a:solidFill>
            <a:srgbClr val="00FF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189" name="Oval 5"/>
          <p:cNvSpPr>
            <a:spLocks noChangeArrowheads="1"/>
          </p:cNvSpPr>
          <p:nvPr/>
        </p:nvSpPr>
        <p:spPr bwMode="auto">
          <a:xfrm>
            <a:off x="6096000" y="2590800"/>
            <a:ext cx="76200" cy="76200"/>
          </a:xfrm>
          <a:prstGeom prst="ellipse">
            <a:avLst/>
          </a:prstGeom>
          <a:solidFill>
            <a:schemeClr val="tx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190" name="Oval 6"/>
          <p:cNvSpPr>
            <a:spLocks noChangeArrowheads="1"/>
          </p:cNvSpPr>
          <p:nvPr/>
        </p:nvSpPr>
        <p:spPr bwMode="auto">
          <a:xfrm>
            <a:off x="6096000" y="2362200"/>
            <a:ext cx="76200" cy="76200"/>
          </a:xfrm>
          <a:prstGeom prst="ellipse">
            <a:avLst/>
          </a:prstGeom>
          <a:solidFill>
            <a:srgbClr val="FF0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1151737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tailEnd type="none" w="lg" len="lg"/>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143691</TotalTime>
  <Words>1357</Words>
  <Application>Microsoft Office PowerPoint</Application>
  <PresentationFormat>On-screen Show (4:3)</PresentationFormat>
  <Paragraphs>300</Paragraphs>
  <Slides>44</Slides>
  <Notes>24</Notes>
  <HiddenSlides>0</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44</vt:i4>
      </vt:variant>
    </vt:vector>
  </HeadingPairs>
  <TitlesOfParts>
    <vt:vector size="50" baseType="lpstr">
      <vt:lpstr>Office Theme</vt:lpstr>
      <vt:lpstr>Slide</vt:lpstr>
      <vt:lpstr>ISIS/Draw Sketch</vt:lpstr>
      <vt:lpstr>Photo Editor Photo</vt:lpstr>
      <vt:lpstr>Equation</vt:lpstr>
      <vt:lpstr>Graph Sheet</vt:lpstr>
      <vt:lpstr>PowerPoint Presentation</vt:lpstr>
      <vt:lpstr>Mass Spectral Libraries  An Ever-Expanding Resource for Chemical Identification</vt:lpstr>
      <vt:lpstr>PowerPoint Presentation</vt:lpstr>
      <vt:lpstr>NIST/EPA/NIH MS Library</vt:lpstr>
      <vt:lpstr>Library Growth</vt:lpstr>
      <vt:lpstr>Mass Spectra</vt:lpstr>
      <vt:lpstr>Mass Spectrometers</vt:lpstr>
      <vt:lpstr>PowerPoint Presentation</vt:lpstr>
      <vt:lpstr>LC-MS/MS of Protein Digest</vt:lpstr>
      <vt:lpstr>Goal: Chemical Identity</vt:lpstr>
      <vt:lpstr>Reveal Structure as Spectrum: A Mass “Fragmentogram”</vt:lpstr>
      <vt:lpstr>Structure/Spectrum Space examples of structures with similar spectra </vt:lpstr>
      <vt:lpstr>Mass Spectra Reproducible Over Time</vt:lpstr>
      <vt:lpstr>Molecular Fingerprints</vt:lpstr>
      <vt:lpstr>Spectra Can be Interpreted, Not Predicted</vt:lpstr>
      <vt:lpstr>Library Search</vt:lpstr>
      <vt:lpstr>Traditional Library Search</vt:lpstr>
      <vt:lpstr>Non-Traditional Peptide Spectrum Search</vt:lpstr>
      <vt:lpstr>Spectrum Similarity Score</vt:lpstr>
      <vt:lpstr>PowerPoint Presentation</vt:lpstr>
      <vt:lpstr>Score       Confidence Level</vt:lpstr>
      <vt:lpstr>Bayes Rule*</vt:lpstr>
      <vt:lpstr>I. Prior Probability</vt:lpstr>
      <vt:lpstr>How plausible is the ID?</vt:lpstr>
      <vt:lpstr>II. Spectrum Variability P( Score | ID )</vt:lpstr>
      <vt:lpstr>PowerPoint Presentation</vt:lpstr>
      <vt:lpstr>Typical Interlab Spectrum Variation</vt:lpstr>
      <vt:lpstr>Energy Dependence</vt:lpstr>
      <vt:lpstr>Ion Source Decomposition</vt:lpstr>
      <vt:lpstr>III. False Positive Potential P( Score | FP )</vt:lpstr>
      <vt:lpstr>PowerPoint Presentation</vt:lpstr>
      <vt:lpstr>Varieties of FPs</vt:lpstr>
      <vt:lpstr>MS Specific Class ID</vt:lpstr>
      <vt:lpstr>MS Specific Class ID</vt:lpstr>
      <vt:lpstr>Same low mass ions (benzoyl)</vt:lpstr>
      <vt:lpstr>Random Match</vt:lpstr>
      <vt:lpstr>False Positives above 800 </vt:lpstr>
      <vt:lpstr>Hit List Contains Structural Information</vt:lpstr>
      <vt:lpstr>Is Analyte In Library?</vt:lpstr>
      <vt:lpstr>How to Handle Unknown Components?</vt:lpstr>
      <vt:lpstr>Vetiver Oil Many components not identified by GC/MS</vt:lpstr>
      <vt:lpstr>Unidentified Recurring Spectrum Library</vt:lpstr>
      <vt:lpstr>Rumsfeld Quadrants</vt:lpstr>
      <vt:lpstr>Our Pipeline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SStein</dc:creator>
  <cp:lastModifiedBy>SStein</cp:lastModifiedBy>
  <cp:revision>966</cp:revision>
  <cp:lastPrinted>2012-04-18T19:55:27Z</cp:lastPrinted>
  <dcterms:created xsi:type="dcterms:W3CDTF">2011-08-23T13:30:50Z</dcterms:created>
  <dcterms:modified xsi:type="dcterms:W3CDTF">2012-05-02T14:08:53Z</dcterms:modified>
</cp:coreProperties>
</file>