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256" r:id="rId2"/>
    <p:sldId id="262" r:id="rId3"/>
    <p:sldId id="329" r:id="rId4"/>
    <p:sldId id="261" r:id="rId5"/>
    <p:sldId id="347" r:id="rId6"/>
    <p:sldId id="328" r:id="rId7"/>
    <p:sldId id="321" r:id="rId8"/>
    <p:sldId id="300" r:id="rId9"/>
    <p:sldId id="405" r:id="rId10"/>
    <p:sldId id="327" r:id="rId11"/>
    <p:sldId id="35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ADD606-81BF-4D3A-AA1C-4EE86A9E3E13}">
          <p14:sldIdLst>
            <p14:sldId id="256"/>
            <p14:sldId id="262"/>
            <p14:sldId id="329"/>
            <p14:sldId id="261"/>
            <p14:sldId id="347"/>
            <p14:sldId id="328"/>
            <p14:sldId id="321"/>
            <p14:sldId id="300"/>
            <p14:sldId id="405"/>
            <p14:sldId id="327"/>
            <p14:sldId id="358"/>
          </p14:sldIdLst>
        </p14:section>
        <p14:section name="Untitled Section" id="{8FA9797F-6577-4BD7-88BD-AED3B0BB340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FF7"/>
    <a:srgbClr val="5B9BD5"/>
    <a:srgbClr val="1510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9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0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0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0204F-9506-4BC0-95D4-DD8C51D40C2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5A1D0-DB94-45FA-B7E9-C17758AA5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6FC4-C0DF-45C1-BDEE-E5D3A77C1D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8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52C63-C0C6-4A06-A99E-4AC8A3ABD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BFE47A-8BAB-47BC-AC92-647EFF8C2D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6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52C63-C0C6-4A06-A99E-4AC8A3ABD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BFE47A-8BAB-47BC-AC92-647EFF8C2D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1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52C63-C0C6-4A06-A99E-4AC8A3ABD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BFE47A-8BAB-47BC-AC92-647EFF8C2D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11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6463" y="4495800"/>
            <a:ext cx="7669213" cy="83820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6462" y="3268136"/>
            <a:ext cx="8017937" cy="115146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buFontTx/>
              <a:buNone/>
              <a:defRPr sz="35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6253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EFA479-D6CB-4223-BA89-005E2434D53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11557A-CA66-4CEB-8F28-0CAA95FF8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29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6463" y="4495800"/>
            <a:ext cx="7669213" cy="83820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6462" y="3268136"/>
            <a:ext cx="8017937" cy="115146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buFontTx/>
              <a:buNone/>
              <a:defRPr sz="35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02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52C63-C0C6-4A06-A99E-4AC8A3ABD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BFE47A-8BAB-47BC-AC92-647EFF8C2D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4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52C63-C0C6-4A06-A99E-4AC8A3ABD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BFE47A-8BAB-47BC-AC92-647EFF8C2D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0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52C63-C0C6-4A06-A99E-4AC8A3ABD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BFE47A-8BAB-47BC-AC92-647EFF8C2D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47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52C63-C0C6-4A06-A99E-4AC8A3ABD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BFE47A-8BAB-47BC-AC92-647EFF8C2D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7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52C63-C0C6-4A06-A99E-4AC8A3ABD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BFE47A-8BAB-47BC-AC92-647EFF8C2D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52C63-C0C6-4A06-A99E-4AC8A3ABD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BFE47A-8BAB-47BC-AC92-647EFF8C2D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11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52C63-C0C6-4A06-A99E-4AC8A3ABD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BFE47A-8BAB-47BC-AC92-647EFF8C2D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0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52C63-C0C6-4A06-A99E-4AC8A3ABD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BFE47A-8BAB-47BC-AC92-647EFF8C2D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30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 descr="whitenist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581294"/>
            <a:ext cx="587826" cy="15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6468144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prstClr val="white"/>
                </a:solidFill>
              </a:rPr>
              <a:t>Mass Spectrometry Data Center</a:t>
            </a:r>
            <a:r>
              <a:rPr lang="en-US" b="1" baseline="0" dirty="0">
                <a:solidFill>
                  <a:prstClr val="white"/>
                </a:solidFill>
              </a:rPr>
              <a:t>	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11" name="Picture 10" descr="whitenist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595144"/>
            <a:ext cx="587826" cy="15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97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7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BB1F4C-AB37-4B34-B665-AE825F6DC83E}"/>
              </a:ext>
            </a:extLst>
          </p:cNvPr>
          <p:cNvSpPr txBox="1">
            <a:spLocks/>
          </p:cNvSpPr>
          <p:nvPr/>
        </p:nvSpPr>
        <p:spPr>
          <a:xfrm>
            <a:off x="479871" y="1107012"/>
            <a:ext cx="8184258" cy="2263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MS Library-based, Sensitive Method for Identification of Genetically-Variant Peptides in Human Hair.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8019B19-4448-4726-8AE4-35014DA4EE44}"/>
              </a:ext>
            </a:extLst>
          </p:cNvPr>
          <p:cNvSpPr txBox="1">
            <a:spLocks/>
          </p:cNvSpPr>
          <p:nvPr/>
        </p:nvSpPr>
        <p:spPr>
          <a:xfrm>
            <a:off x="1143000" y="3812546"/>
            <a:ext cx="6858000" cy="1983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Jane Zhang &amp; Steve Stein</a:t>
            </a:r>
            <a:br>
              <a:rPr lang="en-US" sz="2400" dirty="0"/>
            </a:br>
            <a:r>
              <a:rPr lang="en-US" sz="2400" dirty="0"/>
              <a:t>MS Data Center</a:t>
            </a:r>
            <a:br>
              <a:rPr lang="en-US" sz="2400" dirty="0"/>
            </a:br>
            <a:r>
              <a:rPr lang="en-US" sz="2400" dirty="0"/>
              <a:t>Biomolecular Measurement Division</a:t>
            </a:r>
            <a:br>
              <a:rPr lang="en-US" sz="2400" dirty="0"/>
            </a:br>
            <a:r>
              <a:rPr lang="en-US" sz="2400" dirty="0"/>
              <a:t>National Institute of Standards and Technology</a:t>
            </a:r>
            <a:br>
              <a:rPr lang="en-US" sz="2400" dirty="0"/>
            </a:br>
            <a:r>
              <a:rPr lang="en-US" sz="2400" dirty="0"/>
              <a:t>Gaithersburg, Maryland</a:t>
            </a:r>
          </a:p>
        </p:txBody>
      </p:sp>
    </p:spTree>
    <p:extLst>
      <p:ext uri="{BB962C8B-B14F-4D97-AF65-F5344CB8AC3E}">
        <p14:creationId xmlns:p14="http://schemas.microsoft.com/office/powerpoint/2010/main" val="1777220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92A654-BCE1-49C9-9560-AD121AB87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1464"/>
          <a:stretch/>
        </p:blipFill>
        <p:spPr>
          <a:xfrm>
            <a:off x="297718" y="706476"/>
            <a:ext cx="5270931" cy="2970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0B7733-4EDA-4FB4-9ED7-792D82E349E7}"/>
              </a:ext>
            </a:extLst>
          </p:cNvPr>
          <p:cNvSpPr txBox="1"/>
          <p:nvPr/>
        </p:nvSpPr>
        <p:spPr>
          <a:xfrm>
            <a:off x="1025975" y="159666"/>
            <a:ext cx="7162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DN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3200" dirty="0">
                <a:latin typeface="+mj-lt"/>
              </a:rPr>
              <a:t>ELENLIR, Ala82→Val, Gene=KRT31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EC3285-98A7-4F2B-82FF-A7AAB55D3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1" y="3799481"/>
            <a:ext cx="2683281" cy="24676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63FB2D6-5DF7-47CF-86A5-CEF6E779348E}"/>
              </a:ext>
            </a:extLst>
          </p:cNvPr>
          <p:cNvGrpSpPr/>
          <p:nvPr/>
        </p:nvGrpSpPr>
        <p:grpSpPr>
          <a:xfrm>
            <a:off x="5483585" y="802173"/>
            <a:ext cx="3514705" cy="2604419"/>
            <a:chOff x="183343" y="1600687"/>
            <a:chExt cx="3514705" cy="26044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E46EBD-4D47-48FC-9535-9ABD64625ACE}"/>
                </a:ext>
              </a:extLst>
            </p:cNvPr>
            <p:cNvSpPr txBox="1"/>
            <p:nvPr/>
          </p:nvSpPr>
          <p:spPr>
            <a:xfrm>
              <a:off x="2633850" y="2613382"/>
              <a:ext cx="8782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Keratins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9A7746-434D-47BD-88BE-B578EF80B4A8}"/>
                </a:ext>
              </a:extLst>
            </p:cNvPr>
            <p:cNvGrpSpPr/>
            <p:nvPr/>
          </p:nvGrpSpPr>
          <p:grpSpPr>
            <a:xfrm>
              <a:off x="183343" y="1600687"/>
              <a:ext cx="2483658" cy="2604419"/>
              <a:chOff x="3100154" y="2229802"/>
              <a:chExt cx="2509590" cy="2454568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359995B-F394-4293-A955-812E2A311E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49" t="19067" r="34518" b="33182"/>
              <a:stretch/>
            </p:blipFill>
            <p:spPr>
              <a:xfrm>
                <a:off x="3430970" y="2460635"/>
                <a:ext cx="2125555" cy="2223735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F42418-8B30-4012-B69E-E13FFFC616C5}"/>
                  </a:ext>
                </a:extLst>
              </p:cNvPr>
              <p:cNvSpPr txBox="1"/>
              <p:nvPr/>
            </p:nvSpPr>
            <p:spPr>
              <a:xfrm>
                <a:off x="4013189" y="230334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F55F13E-B35E-47DC-AAB6-A91E6C659F2E}"/>
                  </a:ext>
                </a:extLst>
              </p:cNvPr>
              <p:cNvSpPr txBox="1"/>
              <p:nvPr/>
            </p:nvSpPr>
            <p:spPr>
              <a:xfrm>
                <a:off x="4490504" y="2303340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2.5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0773268-6B2E-47D2-9F96-77D4E7A1EE87}"/>
                  </a:ext>
                </a:extLst>
              </p:cNvPr>
              <p:cNvSpPr txBox="1"/>
              <p:nvPr/>
            </p:nvSpPr>
            <p:spPr>
              <a:xfrm>
                <a:off x="5025930" y="2303340"/>
                <a:ext cx="5838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1cm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621BBE-4CFC-4443-B225-4266C76B2561}"/>
                  </a:ext>
                </a:extLst>
              </p:cNvPr>
              <p:cNvSpPr txBox="1"/>
              <p:nvPr/>
            </p:nvSpPr>
            <p:spPr>
              <a:xfrm>
                <a:off x="3100154" y="2229802"/>
                <a:ext cx="731447" cy="406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MW</a:t>
                </a:r>
              </a:p>
              <a:p>
                <a:pPr algn="ctr"/>
                <a:r>
                  <a:rPr lang="en-US" sz="1100" dirty="0" err="1"/>
                  <a:t>Std</a:t>
                </a:r>
                <a:r>
                  <a:rPr lang="en-US" sz="1100" dirty="0"/>
                  <a:t> (</a:t>
                </a:r>
                <a:r>
                  <a:rPr lang="en-US" sz="1100" dirty="0" err="1"/>
                  <a:t>kDa</a:t>
                </a:r>
                <a:r>
                  <a:rPr lang="en-US" sz="1100" dirty="0"/>
                  <a:t>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34D331F-7FE7-4800-B24A-A0CD890AD334}"/>
                </a:ext>
              </a:extLst>
            </p:cNvPr>
            <p:cNvGrpSpPr/>
            <p:nvPr/>
          </p:nvGrpSpPr>
          <p:grpSpPr>
            <a:xfrm>
              <a:off x="2626950" y="2896087"/>
              <a:ext cx="1071098" cy="584919"/>
              <a:chOff x="2626950" y="2896087"/>
              <a:chExt cx="1071098" cy="584919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D10E518-CC1D-4BA9-B8B5-227F999ABF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26950" y="3051030"/>
                <a:ext cx="3448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A050F7C-B96E-49DC-AF70-44E20A4A83B0}"/>
                  </a:ext>
                </a:extLst>
              </p:cNvPr>
              <p:cNvSpPr txBox="1"/>
              <p:nvPr/>
            </p:nvSpPr>
            <p:spPr>
              <a:xfrm>
                <a:off x="2941730" y="2896087"/>
                <a:ext cx="756318" cy="352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type II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490E41-19EA-4DD8-87F9-CAB9C7A0D911}"/>
                  </a:ext>
                </a:extLst>
              </p:cNvPr>
              <p:cNvSpPr txBox="1"/>
              <p:nvPr/>
            </p:nvSpPr>
            <p:spPr>
              <a:xfrm>
                <a:off x="2940651" y="3128349"/>
                <a:ext cx="703402" cy="352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type I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CF98FDD4-3F42-44CD-B0F3-711F0AB7A6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26950" y="3276600"/>
                <a:ext cx="32716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85561F-1B7A-4087-98FB-8D750725BF8D}"/>
                </a:ext>
              </a:extLst>
            </p:cNvPr>
            <p:cNvSpPr txBox="1"/>
            <p:nvPr/>
          </p:nvSpPr>
          <p:spPr>
            <a:xfrm>
              <a:off x="304800" y="2415345"/>
              <a:ext cx="381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160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541581-0F32-4DFF-8D90-A894A0F150E9}"/>
                </a:ext>
              </a:extLst>
            </p:cNvPr>
            <p:cNvSpPr txBox="1"/>
            <p:nvPr/>
          </p:nvSpPr>
          <p:spPr>
            <a:xfrm>
              <a:off x="371888" y="2681592"/>
              <a:ext cx="381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80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3A6DF1-F443-4FC6-B195-C0E176797042}"/>
                </a:ext>
              </a:extLst>
            </p:cNvPr>
            <p:cNvSpPr txBox="1"/>
            <p:nvPr/>
          </p:nvSpPr>
          <p:spPr>
            <a:xfrm>
              <a:off x="371888" y="2827205"/>
              <a:ext cx="381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60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81AF67-0BF4-4FAB-A81F-D523D1D8105A}"/>
                </a:ext>
              </a:extLst>
            </p:cNvPr>
            <p:cNvSpPr txBox="1"/>
            <p:nvPr/>
          </p:nvSpPr>
          <p:spPr>
            <a:xfrm>
              <a:off x="366568" y="3022948"/>
              <a:ext cx="381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50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B9B0D6-8471-454F-91DA-0844895F048F}"/>
                </a:ext>
              </a:extLst>
            </p:cNvPr>
            <p:cNvSpPr txBox="1"/>
            <p:nvPr/>
          </p:nvSpPr>
          <p:spPr>
            <a:xfrm>
              <a:off x="364595" y="3172063"/>
              <a:ext cx="381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40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F18A0B-35C3-4D4C-9897-895125FEFBA8}"/>
                </a:ext>
              </a:extLst>
            </p:cNvPr>
            <p:cNvSpPr txBox="1"/>
            <p:nvPr/>
          </p:nvSpPr>
          <p:spPr>
            <a:xfrm>
              <a:off x="363500" y="3442363"/>
              <a:ext cx="381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30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B268AD-6F86-4450-A804-C38604568CA3}"/>
                </a:ext>
              </a:extLst>
            </p:cNvPr>
            <p:cNvSpPr txBox="1"/>
            <p:nvPr/>
          </p:nvSpPr>
          <p:spPr>
            <a:xfrm>
              <a:off x="370902" y="3601037"/>
              <a:ext cx="381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BBCC34-C408-4581-B232-AF0108CDDB86}"/>
                </a:ext>
              </a:extLst>
            </p:cNvPr>
            <p:cNvSpPr txBox="1"/>
            <p:nvPr/>
          </p:nvSpPr>
          <p:spPr>
            <a:xfrm>
              <a:off x="304800" y="2573179"/>
              <a:ext cx="381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110</a:t>
              </a:r>
            </a:p>
          </p:txBody>
        </p:sp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510A5217-40B5-4D1A-B372-C65D16750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119391"/>
              </p:ext>
            </p:extLst>
          </p:nvPr>
        </p:nvGraphicFramePr>
        <p:xfrm>
          <a:off x="3391420" y="3870764"/>
          <a:ext cx="4785017" cy="21423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2426">
                  <a:extLst>
                    <a:ext uri="{9D8B030D-6E8A-4147-A177-3AD203B41FA5}">
                      <a16:colId xmlns:a16="http://schemas.microsoft.com/office/drawing/2014/main" val="76047861"/>
                    </a:ext>
                  </a:extLst>
                </a:gridCol>
                <a:gridCol w="844466">
                  <a:extLst>
                    <a:ext uri="{9D8B030D-6E8A-4147-A177-3AD203B41FA5}">
                      <a16:colId xmlns:a16="http://schemas.microsoft.com/office/drawing/2014/main" val="1271601699"/>
                    </a:ext>
                  </a:extLst>
                </a:gridCol>
                <a:gridCol w="871816">
                  <a:extLst>
                    <a:ext uri="{9D8B030D-6E8A-4147-A177-3AD203B41FA5}">
                      <a16:colId xmlns:a16="http://schemas.microsoft.com/office/drawing/2014/main" val="3480433414"/>
                    </a:ext>
                  </a:extLst>
                </a:gridCol>
                <a:gridCol w="844466">
                  <a:extLst>
                    <a:ext uri="{9D8B030D-6E8A-4147-A177-3AD203B41FA5}">
                      <a16:colId xmlns:a16="http://schemas.microsoft.com/office/drawing/2014/main" val="869878995"/>
                    </a:ext>
                  </a:extLst>
                </a:gridCol>
                <a:gridCol w="871816">
                  <a:extLst>
                    <a:ext uri="{9D8B030D-6E8A-4147-A177-3AD203B41FA5}">
                      <a16:colId xmlns:a16="http://schemas.microsoft.com/office/drawing/2014/main" val="3206401760"/>
                    </a:ext>
                  </a:extLst>
                </a:gridCol>
                <a:gridCol w="500027">
                  <a:extLst>
                    <a:ext uri="{9D8B030D-6E8A-4147-A177-3AD203B41FA5}">
                      <a16:colId xmlns:a16="http://schemas.microsoft.com/office/drawing/2014/main" val="4073939974"/>
                    </a:ext>
                  </a:extLst>
                </a:gridCol>
              </a:tblGrid>
              <a:tr h="34009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Hair Length</a:t>
                      </a:r>
                      <a:r>
                        <a:rPr lang="en-US" sz="1100" dirty="0">
                          <a:effectLst/>
                        </a:rPr>
                        <a:t>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‘Main’ + ‘Hair’ Spectral Library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533539"/>
                  </a:ext>
                </a:extLst>
              </a:tr>
              <a:tr h="340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Hair_Proteome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Cuticular_Keratins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GVP ions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3469891"/>
                  </a:ext>
                </a:extLst>
              </a:tr>
              <a:tr h="340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Proteins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Peptides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Proteins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Peptides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475378"/>
                  </a:ext>
                </a:extLst>
              </a:tr>
              <a:tr h="340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5-cm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135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1617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620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86189407"/>
                  </a:ext>
                </a:extLst>
              </a:tr>
              <a:tr h="340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2.5-cm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1203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563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87802543"/>
                  </a:ext>
                </a:extLst>
              </a:tr>
              <a:tr h="340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1-cm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1149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486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38852111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A8C34C82-CB1A-4087-A3FD-7D138C544EF3}"/>
              </a:ext>
            </a:extLst>
          </p:cNvPr>
          <p:cNvSpPr/>
          <p:nvPr/>
        </p:nvSpPr>
        <p:spPr>
          <a:xfrm>
            <a:off x="3391420" y="5999475"/>
            <a:ext cx="47850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*The result was obtained from fraction 6, a representative gel fraction.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2038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820015" y="2071025"/>
            <a:ext cx="609600" cy="525929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9FADD9-DBBA-4ED6-BF9F-0EE4FEC4EEC0}"/>
              </a:ext>
            </a:extLst>
          </p:cNvPr>
          <p:cNvSpPr txBox="1"/>
          <p:nvPr/>
        </p:nvSpPr>
        <p:spPr>
          <a:xfrm>
            <a:off x="556590" y="556454"/>
            <a:ext cx="842838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Summary</a:t>
            </a:r>
            <a:endParaRPr lang="en-US" sz="1400" dirty="0"/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categories of GVPs: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Hair keratins - High abundance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/>
              <a:t>All fractions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/>
              <a:t>Many bound to other proteins (wide bands)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Keratin-associated proteins and others - Low abundance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/>
              <a:t>Narrow bands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b="1" dirty="0"/>
              <a:t>False positive potentials </a:t>
            </a:r>
          </a:p>
          <a:p>
            <a:pPr lvl="2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most cases IDs should be confirmed by identifying non-variant form at comparable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Specific GVP identification can depend on the experiment – </a:t>
            </a:r>
            <a:r>
              <a:rPr lang="en-US" b="1" dirty="0"/>
              <a:t>false negatives!!!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more sensitive way to identify GVPs: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GVP MS library (collecting/synthesizing all available potential GVP spectra)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will provide a </a:t>
            </a:r>
            <a:r>
              <a:rPr lang="en-US" b="1" dirty="0"/>
              <a:t>hair specific MS library </a:t>
            </a:r>
            <a:r>
              <a:rPr lang="en-US" dirty="0"/>
              <a:t>with software that includes all identified tryptic peptides derived from human hair </a:t>
            </a:r>
          </a:p>
        </p:txBody>
      </p:sp>
    </p:spTree>
    <p:extLst>
      <p:ext uri="{BB962C8B-B14F-4D97-AF65-F5344CB8AC3E}">
        <p14:creationId xmlns:p14="http://schemas.microsoft.com/office/powerpoint/2010/main" val="945063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43EFDE3A-6DC8-4B99-97B9-BE28ACB3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Peptide.NIST.gov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CD7A56-867F-4D46-9599-0087E9B43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63" y="1407816"/>
            <a:ext cx="6016474" cy="45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2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DBD4AF-CFB4-41FB-9D95-9D10F2D69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26" y="157824"/>
            <a:ext cx="7886700" cy="7171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NIST MS </a:t>
            </a:r>
            <a:r>
              <a:rPr lang="en-US" sz="4800" dirty="0" err="1"/>
              <a:t>Pepsearch</a:t>
            </a: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C3E98-751F-453E-92C7-0385DA636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76" y="874966"/>
            <a:ext cx="8024847" cy="4726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F650BF-057D-42E9-A182-86A782878069}"/>
              </a:ext>
            </a:extLst>
          </p:cNvPr>
          <p:cNvSpPr txBox="1"/>
          <p:nvPr/>
        </p:nvSpPr>
        <p:spPr>
          <a:xfrm>
            <a:off x="1177328" y="5782979"/>
            <a:ext cx="6789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Also available in Mascot and Proteome Discoverer software</a:t>
            </a:r>
          </a:p>
        </p:txBody>
      </p:sp>
    </p:spTree>
    <p:extLst>
      <p:ext uri="{BB962C8B-B14F-4D97-AF65-F5344CB8AC3E}">
        <p14:creationId xmlns:p14="http://schemas.microsoft.com/office/powerpoint/2010/main" val="4062640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955B21-4549-4F66-A455-4D64F66E221D}"/>
              </a:ext>
            </a:extLst>
          </p:cNvPr>
          <p:cNvSpPr/>
          <p:nvPr/>
        </p:nvSpPr>
        <p:spPr>
          <a:xfrm>
            <a:off x="0" y="0"/>
            <a:ext cx="9144000" cy="83073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Ongoing NIST program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34475-4D97-43CD-8CCC-A81006D67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4" t="3938" r="9420" b="24845"/>
          <a:stretch/>
        </p:blipFill>
        <p:spPr>
          <a:xfrm>
            <a:off x="597005" y="1534076"/>
            <a:ext cx="2546718" cy="1438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4F519-49D1-449A-AB19-DAA257F45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512" y="1266631"/>
            <a:ext cx="2622722" cy="1973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1CE1C-DD63-4C30-A52A-81F4EE71D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52" y="3429000"/>
            <a:ext cx="4023361" cy="3017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234CF7-6FA3-41B2-B7C2-79CD57423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23" y="1467189"/>
            <a:ext cx="2096227" cy="1572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AACA4D-5D77-492A-B17B-D5D754F853D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3" y="3447841"/>
            <a:ext cx="3687445" cy="242062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FBC717-E51C-4548-A441-CE718326B23F}"/>
              </a:ext>
            </a:extLst>
          </p:cNvPr>
          <p:cNvSpPr txBox="1"/>
          <p:nvPr/>
        </p:nvSpPr>
        <p:spPr>
          <a:xfrm>
            <a:off x="1320085" y="5867430"/>
            <a:ext cx="11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SDS-PAGE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18224C-EF4A-425F-95A4-888A824A02B7}"/>
              </a:ext>
            </a:extLst>
          </p:cNvPr>
          <p:cNvSpPr txBox="1"/>
          <p:nvPr/>
        </p:nvSpPr>
        <p:spPr>
          <a:xfrm>
            <a:off x="7012115" y="2663926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hair (5 cm)</a:t>
            </a:r>
          </a:p>
        </p:txBody>
      </p:sp>
    </p:spTree>
    <p:extLst>
      <p:ext uri="{BB962C8B-B14F-4D97-AF65-F5344CB8AC3E}">
        <p14:creationId xmlns:p14="http://schemas.microsoft.com/office/powerpoint/2010/main" val="817091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CA18B8-AEC1-4A86-BB9D-EEF7B4F0D6C2}"/>
              </a:ext>
            </a:extLst>
          </p:cNvPr>
          <p:cNvSpPr txBox="1">
            <a:spLocks/>
          </p:cNvSpPr>
          <p:nvPr/>
        </p:nvSpPr>
        <p:spPr>
          <a:xfrm>
            <a:off x="607790" y="178391"/>
            <a:ext cx="8229600" cy="10732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Protein Extraction From </a:t>
            </a:r>
            <a:br>
              <a:rPr lang="en-US" sz="4000" dirty="0"/>
            </a:br>
            <a:r>
              <a:rPr lang="en-US" sz="4000" dirty="0"/>
              <a:t>Human Hair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744059-5679-4774-91BE-59F5AF96B302}"/>
              </a:ext>
            </a:extLst>
          </p:cNvPr>
          <p:cNvSpPr txBox="1">
            <a:spLocks/>
          </p:cNvSpPr>
          <p:nvPr/>
        </p:nvSpPr>
        <p:spPr>
          <a:xfrm>
            <a:off x="405777" y="1452700"/>
            <a:ext cx="4421410" cy="35339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[1] </a:t>
            </a:r>
            <a:r>
              <a:rPr lang="en-US" b="1" dirty="0"/>
              <a:t>Cleavable Surfactant</a:t>
            </a:r>
            <a:r>
              <a:rPr lang="en-US" b="1" baseline="30000" dirty="0"/>
              <a:t>1 </a:t>
            </a:r>
            <a:endParaRPr lang="en-US" b="1" dirty="0"/>
          </a:p>
          <a:p>
            <a:pPr lvl="1"/>
            <a:r>
              <a:rPr lang="en-US" dirty="0"/>
              <a:t>Urea &amp; Protease Max</a:t>
            </a:r>
            <a:endParaRPr lang="en-US" baseline="30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[2] </a:t>
            </a:r>
            <a:r>
              <a:rPr lang="en-US" b="1" dirty="0"/>
              <a:t>NaOH+SDS</a:t>
            </a:r>
            <a:r>
              <a:rPr lang="en-US" b="1" baseline="30000" dirty="0"/>
              <a:t>2</a:t>
            </a:r>
          </a:p>
          <a:p>
            <a:pPr lvl="1"/>
            <a:r>
              <a:rPr lang="en-US" dirty="0"/>
              <a:t>NaOH-based</a:t>
            </a:r>
          </a:p>
          <a:p>
            <a:pPr lvl="1"/>
            <a:r>
              <a:rPr lang="en-US" dirty="0"/>
              <a:t>SDS Repeated Extraction 3x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[3] </a:t>
            </a:r>
            <a:r>
              <a:rPr lang="en-US" b="1" dirty="0">
                <a:solidFill>
                  <a:srgbClr val="FF0000"/>
                </a:solidFill>
              </a:rPr>
              <a:t>Direct Extraction Method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Single-Step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30 min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47022-F59B-4ECE-AA95-0BBDE6BC6265}"/>
              </a:ext>
            </a:extLst>
          </p:cNvPr>
          <p:cNvSpPr/>
          <p:nvPr/>
        </p:nvSpPr>
        <p:spPr>
          <a:xfrm>
            <a:off x="405777" y="5109495"/>
            <a:ext cx="43560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>
                <a:solidFill>
                  <a:srgbClr val="333333"/>
                </a:solidFill>
                <a:latin typeface="arial" panose="020B0604020202020204" pitchFamily="34" charset="0"/>
              </a:rPr>
              <a:t>1</a:t>
            </a:r>
            <a:r>
              <a:rPr lang="en-US" sz="1000" dirty="0">
                <a:solidFill>
                  <a:srgbClr val="333333"/>
                </a:solidFill>
                <a:latin typeface="arial" panose="020B0604020202020204" pitchFamily="34" charset="0"/>
              </a:rPr>
              <a:t>Parker GJ, </a:t>
            </a:r>
            <a:r>
              <a:rPr lang="en-US" sz="1000" dirty="0" err="1">
                <a:solidFill>
                  <a:srgbClr val="333333"/>
                </a:solidFill>
                <a:latin typeface="arial" panose="020B0604020202020204" pitchFamily="34" charset="0"/>
              </a:rPr>
              <a:t>Leppert</a:t>
            </a:r>
            <a:r>
              <a:rPr lang="en-US" sz="1000" dirty="0">
                <a:solidFill>
                  <a:srgbClr val="333333"/>
                </a:solidFill>
                <a:latin typeface="arial" panose="020B0604020202020204" pitchFamily="34" charset="0"/>
              </a:rPr>
              <a:t> T, </a:t>
            </a:r>
            <a:r>
              <a:rPr lang="en-US" sz="1000" dirty="0" err="1">
                <a:solidFill>
                  <a:srgbClr val="333333"/>
                </a:solidFill>
                <a:latin typeface="arial" panose="020B0604020202020204" pitchFamily="34" charset="0"/>
              </a:rPr>
              <a:t>Anex</a:t>
            </a:r>
            <a:r>
              <a:rPr lang="en-US" sz="1000" dirty="0">
                <a:solidFill>
                  <a:srgbClr val="333333"/>
                </a:solidFill>
                <a:latin typeface="arial" panose="020B0604020202020204" pitchFamily="34" charset="0"/>
              </a:rPr>
              <a:t> DS, </a:t>
            </a:r>
            <a:r>
              <a:rPr lang="en-US" sz="1000" dirty="0" err="1">
                <a:solidFill>
                  <a:srgbClr val="333333"/>
                </a:solidFill>
                <a:latin typeface="arial" panose="020B0604020202020204" pitchFamily="34" charset="0"/>
              </a:rPr>
              <a:t>Hilmer</a:t>
            </a:r>
            <a:r>
              <a:rPr lang="en-US" sz="1000" dirty="0">
                <a:solidFill>
                  <a:srgbClr val="333333"/>
                </a:solidFill>
                <a:latin typeface="arial" panose="020B0604020202020204" pitchFamily="34" charset="0"/>
              </a:rPr>
              <a:t> JK, </a:t>
            </a:r>
            <a:r>
              <a:rPr lang="en-US" sz="1000" dirty="0" err="1">
                <a:solidFill>
                  <a:srgbClr val="333333"/>
                </a:solidFill>
                <a:latin typeface="arial" panose="020B0604020202020204" pitchFamily="34" charset="0"/>
              </a:rPr>
              <a:t>Matsunami</a:t>
            </a:r>
            <a:r>
              <a:rPr lang="en-US" sz="1000" dirty="0">
                <a:solidFill>
                  <a:srgbClr val="333333"/>
                </a:solidFill>
                <a:latin typeface="arial" panose="020B0604020202020204" pitchFamily="34" charset="0"/>
              </a:rPr>
              <a:t> N, et al. (2016) PLOS ONE 11(9): e0160653.</a:t>
            </a:r>
            <a:br>
              <a:rPr lang="en-US" sz="1000" dirty="0">
                <a:solidFill>
                  <a:srgbClr val="333333"/>
                </a:solidFill>
                <a:latin typeface="arial" panose="020B0604020202020204" pitchFamily="34" charset="0"/>
              </a:rPr>
            </a:br>
            <a:endParaRPr lang="en-US" sz="10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sz="1000" baseline="30000" dirty="0">
                <a:solidFill>
                  <a:srgbClr val="303030"/>
                </a:solidFill>
                <a:latin typeface="arial" panose="020B0604020202020204" pitchFamily="34" charset="0"/>
              </a:rPr>
              <a:t>2</a:t>
            </a:r>
            <a:r>
              <a:rPr lang="en-US" sz="1000" dirty="0">
                <a:solidFill>
                  <a:srgbClr val="303030"/>
                </a:solidFill>
                <a:latin typeface="arial" panose="020B0604020202020204" pitchFamily="34" charset="0"/>
              </a:rPr>
              <a:t>Wong, S. Y., Lee, C. C., </a:t>
            </a:r>
            <a:r>
              <a:rPr lang="en-US" sz="1000" dirty="0" err="1">
                <a:solidFill>
                  <a:srgbClr val="303030"/>
                </a:solidFill>
                <a:latin typeface="arial" panose="020B0604020202020204" pitchFamily="34" charset="0"/>
              </a:rPr>
              <a:t>Ashrafzadeh</a:t>
            </a:r>
            <a:r>
              <a:rPr lang="en-US" sz="1000" dirty="0">
                <a:solidFill>
                  <a:srgbClr val="303030"/>
                </a:solidFill>
                <a:latin typeface="arial" panose="020B0604020202020204" pitchFamily="34" charset="0"/>
              </a:rPr>
              <a:t>, A., Junit, S. M., </a:t>
            </a:r>
            <a:r>
              <a:rPr lang="en-US" sz="1000" dirty="0" err="1">
                <a:solidFill>
                  <a:srgbClr val="303030"/>
                </a:solidFill>
                <a:latin typeface="arial" panose="020B0604020202020204" pitchFamily="34" charset="0"/>
              </a:rPr>
              <a:t>Abrahim</a:t>
            </a:r>
            <a:r>
              <a:rPr lang="en-US" sz="1000" dirty="0">
                <a:solidFill>
                  <a:srgbClr val="303030"/>
                </a:solidFill>
                <a:latin typeface="arial" panose="020B0604020202020204" pitchFamily="34" charset="0"/>
              </a:rPr>
              <a:t>, N., &amp; </a:t>
            </a:r>
            <a:r>
              <a:rPr lang="en-US" sz="1000" dirty="0" err="1">
                <a:solidFill>
                  <a:srgbClr val="303030"/>
                </a:solidFill>
                <a:latin typeface="arial" panose="020B0604020202020204" pitchFamily="34" charset="0"/>
              </a:rPr>
              <a:t>Hashim</a:t>
            </a:r>
            <a:r>
              <a:rPr lang="en-US" sz="1000" dirty="0">
                <a:solidFill>
                  <a:srgbClr val="303030"/>
                </a:solidFill>
                <a:latin typeface="arial" panose="020B0604020202020204" pitchFamily="34" charset="0"/>
              </a:rPr>
              <a:t>, O. H. (2016). </a:t>
            </a:r>
            <a:r>
              <a:rPr lang="en-US" sz="1000" dirty="0">
                <a:solidFill>
                  <a:srgbClr val="333333"/>
                </a:solidFill>
                <a:latin typeface="arial" panose="020B0604020202020204" pitchFamily="34" charset="0"/>
              </a:rPr>
              <a:t>PLOS ONE </a:t>
            </a:r>
            <a:r>
              <a:rPr lang="en-US" sz="1000" dirty="0">
                <a:solidFill>
                  <a:srgbClr val="303030"/>
                </a:solidFill>
                <a:latin typeface="arial" panose="020B0604020202020204" pitchFamily="34" charset="0"/>
              </a:rPr>
              <a:t>, </a:t>
            </a:r>
            <a:r>
              <a:rPr lang="en-US" sz="1000" i="1" dirty="0">
                <a:solidFill>
                  <a:srgbClr val="303030"/>
                </a:solidFill>
                <a:latin typeface="arial" panose="020B0604020202020204" pitchFamily="34" charset="0"/>
              </a:rPr>
              <a:t>11</a:t>
            </a:r>
            <a:r>
              <a:rPr lang="en-US" sz="1000" dirty="0">
                <a:solidFill>
                  <a:srgbClr val="303030"/>
                </a:solidFill>
                <a:latin typeface="arial" panose="020B0604020202020204" pitchFamily="34" charset="0"/>
              </a:rPr>
              <a:t>(10), e0164993. </a:t>
            </a:r>
            <a:endParaRPr lang="en-US" sz="1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2F5D3-172D-4888-9417-B2E529417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42"/>
          <a:stretch/>
        </p:blipFill>
        <p:spPr>
          <a:xfrm>
            <a:off x="5306893" y="1552353"/>
            <a:ext cx="3381642" cy="2157954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B4208D-7EEC-409E-97B0-FB9240872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12"/>
          <a:stretch/>
        </p:blipFill>
        <p:spPr>
          <a:xfrm>
            <a:off x="5306893" y="4077912"/>
            <a:ext cx="3381642" cy="229116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A731E0-AC0D-4C50-B3E6-72EE0990FCE2}"/>
              </a:ext>
            </a:extLst>
          </p:cNvPr>
          <p:cNvSpPr txBox="1"/>
          <p:nvPr/>
        </p:nvSpPr>
        <p:spPr>
          <a:xfrm>
            <a:off x="5995485" y="1183021"/>
            <a:ext cx="200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NaOH+SDS</a:t>
            </a:r>
            <a:r>
              <a:rPr lang="en-US" dirty="0"/>
              <a:t> method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AAAA0D-25D4-497B-B40F-48D90CCBC837}"/>
              </a:ext>
            </a:extLst>
          </p:cNvPr>
          <p:cNvSpPr txBox="1"/>
          <p:nvPr/>
        </p:nvSpPr>
        <p:spPr>
          <a:xfrm>
            <a:off x="5727302" y="3710307"/>
            <a:ext cx="2540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Direct Extraction method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029035-ADE2-439D-B76D-F9C112A4D519}"/>
              </a:ext>
            </a:extLst>
          </p:cNvPr>
          <p:cNvSpPr txBox="1"/>
          <p:nvPr/>
        </p:nvSpPr>
        <p:spPr>
          <a:xfrm rot="16200000">
            <a:off x="3197875" y="3525640"/>
            <a:ext cx="373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Reproducibility of Extraction Methods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E10D7C55-981D-442F-AD20-83295377F486}"/>
              </a:ext>
            </a:extLst>
          </p:cNvPr>
          <p:cNvSpPr/>
          <p:nvPr/>
        </p:nvSpPr>
        <p:spPr>
          <a:xfrm rot="3599101">
            <a:off x="7871683" y="4622799"/>
            <a:ext cx="264911" cy="456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121518-9201-4B77-962B-2B45334D6730}"/>
              </a:ext>
            </a:extLst>
          </p:cNvPr>
          <p:cNvSpPr txBox="1"/>
          <p:nvPr/>
        </p:nvSpPr>
        <p:spPr>
          <a:xfrm>
            <a:off x="7820211" y="4077912"/>
            <a:ext cx="138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Unseparated complex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390A92-E117-4F1A-8EB8-3D02720F0EFB}"/>
              </a:ext>
            </a:extLst>
          </p:cNvPr>
          <p:cNvSpPr txBox="1"/>
          <p:nvPr/>
        </p:nvSpPr>
        <p:spPr>
          <a:xfrm>
            <a:off x="8095098" y="5887300"/>
            <a:ext cx="118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fragments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EE38C6A-C77A-4EA6-99C5-3B2051DF591B}"/>
              </a:ext>
            </a:extLst>
          </p:cNvPr>
          <p:cNvSpPr/>
          <p:nvPr/>
        </p:nvSpPr>
        <p:spPr>
          <a:xfrm rot="6527141">
            <a:off x="7920562" y="6028278"/>
            <a:ext cx="264911" cy="456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7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F912B1-FC62-49DA-9188-F82C83FE734A}"/>
              </a:ext>
            </a:extLst>
          </p:cNvPr>
          <p:cNvSpPr txBox="1">
            <a:spLocks/>
          </p:cNvSpPr>
          <p:nvPr/>
        </p:nvSpPr>
        <p:spPr>
          <a:xfrm>
            <a:off x="0" y="215377"/>
            <a:ext cx="9144000" cy="10286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Published GVPs and Their Non-variant Forms Collected in Hair Peptide Library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23943E-1F11-48F5-8F56-028B6BC21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090272"/>
              </p:ext>
            </p:extLst>
          </p:nvPr>
        </p:nvGraphicFramePr>
        <p:xfrm>
          <a:off x="623268" y="2815888"/>
          <a:ext cx="3675124" cy="3404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950">
                  <a:extLst>
                    <a:ext uri="{9D8B030D-6E8A-4147-A177-3AD203B41FA5}">
                      <a16:colId xmlns:a16="http://schemas.microsoft.com/office/drawing/2014/main" val="2341714113"/>
                    </a:ext>
                  </a:extLst>
                </a:gridCol>
                <a:gridCol w="1541018">
                  <a:extLst>
                    <a:ext uri="{9D8B030D-6E8A-4147-A177-3AD203B41FA5}">
                      <a16:colId xmlns:a16="http://schemas.microsoft.com/office/drawing/2014/main" val="1287926751"/>
                    </a:ext>
                  </a:extLst>
                </a:gridCol>
                <a:gridCol w="1772156">
                  <a:extLst>
                    <a:ext uri="{9D8B030D-6E8A-4147-A177-3AD203B41FA5}">
                      <a16:colId xmlns:a16="http://schemas.microsoft.com/office/drawing/2014/main" val="412844033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Published GVPs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Sequences*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8351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DSP_R1738Q_Q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Q</a:t>
                      </a:r>
                      <a:r>
                        <a:rPr lang="en-US" sz="1200" u="none" strike="noStrike" dirty="0">
                          <a:effectLst/>
                        </a:rPr>
                        <a:t>SEADSDKNATILELR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6590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GSDMA_V128L_L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ALET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L</a:t>
                      </a:r>
                      <a:r>
                        <a:rPr lang="en-US" sz="1200" u="none" strike="noStrike" dirty="0">
                          <a:effectLst/>
                        </a:rPr>
                        <a:t>QER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99350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KRT31_A82V_V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DN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en-US" sz="1200" u="none" strike="noStrike" dirty="0">
                          <a:effectLst/>
                        </a:rPr>
                        <a:t>ELENLIR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49851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KRT32_S222Y_Y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ADLEAQVE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</a:t>
                      </a:r>
                      <a:r>
                        <a:rPr lang="en-US" sz="1200" u="none" strike="noStrike" dirty="0">
                          <a:effectLst/>
                        </a:rPr>
                        <a:t>LK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74789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KRT33A_A270V_V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QVVSSSEQLQSYQ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en-US" sz="1200" u="none" strike="noStrike" dirty="0">
                          <a:effectLst/>
                        </a:rPr>
                        <a:t>EIIELR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13986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KRT33B_V279L_L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L</a:t>
                      </a:r>
                      <a:r>
                        <a:rPr lang="en-US" sz="1200" u="none" strike="noStrike" dirty="0">
                          <a:effectLst/>
                        </a:rPr>
                        <a:t>NALEIELQAQHNLR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4603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KRT35_P443A_A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TNCS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r>
                        <a:rPr lang="en-US" sz="1200" u="none" strike="noStrike" dirty="0">
                          <a:effectLst/>
                        </a:rPr>
                        <a:t>RPICVPCPGGR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62430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KRT35_S36P_P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VSAMYSSS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</a:t>
                      </a:r>
                      <a:r>
                        <a:rPr lang="en-US" sz="1200" u="none" strike="noStrike" dirty="0">
                          <a:effectLst/>
                        </a:rPr>
                        <a:t>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61561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KRT81_S13R_R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(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</a:t>
                      </a:r>
                      <a:r>
                        <a:rPr lang="en-US" sz="1200" u="none" strike="noStrike" dirty="0">
                          <a:effectLst/>
                        </a:rPr>
                        <a:t>)CISACGPR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67535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KRT82_T458M_M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GAFLYEPCGVS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en-US" sz="1200" u="none" strike="noStrike" dirty="0">
                          <a:effectLst/>
                        </a:rPr>
                        <a:t>PVLSTGVLR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29225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KRT83_G362S_S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LEAAVAQSEQQ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1200" u="none" strike="noStrike" dirty="0">
                          <a:effectLst/>
                        </a:rPr>
                        <a:t>EAALSDAR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72364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KRT83_I279M_M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DLNMDC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en-US" sz="1200" u="none" strike="noStrike" dirty="0">
                          <a:effectLst/>
                        </a:rPr>
                        <a:t>VAEIK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82957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KRTAP10-8_H26R_R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TYVIAASTMSVCSSDVG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3306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TGM3_T13K_K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AALGVQSINWQ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K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840309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65231CE-620F-4E61-8878-AAE98E3D8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69959"/>
              </p:ext>
            </p:extLst>
          </p:nvPr>
        </p:nvGraphicFramePr>
        <p:xfrm>
          <a:off x="4645079" y="2817750"/>
          <a:ext cx="3997205" cy="3404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4813">
                  <a:extLst>
                    <a:ext uri="{9D8B030D-6E8A-4147-A177-3AD203B41FA5}">
                      <a16:colId xmlns:a16="http://schemas.microsoft.com/office/drawing/2014/main" val="3030460871"/>
                    </a:ext>
                  </a:extLst>
                </a:gridCol>
                <a:gridCol w="1836420">
                  <a:extLst>
                    <a:ext uri="{9D8B030D-6E8A-4147-A177-3AD203B41FA5}">
                      <a16:colId xmlns:a16="http://schemas.microsoft.com/office/drawing/2014/main" val="3179205817"/>
                    </a:ext>
                  </a:extLst>
                </a:gridCol>
                <a:gridCol w="1755972">
                  <a:extLst>
                    <a:ext uri="{9D8B030D-6E8A-4147-A177-3AD203B41FA5}">
                      <a16:colId xmlns:a16="http://schemas.microsoft.com/office/drawing/2014/main" val="395447078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No.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Non-variant Forms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Sequences*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4557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DSP_R1738Q_R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(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</a:t>
                      </a:r>
                      <a:r>
                        <a:rPr lang="en-US" sz="1200" u="none" strike="noStrike" dirty="0">
                          <a:effectLst/>
                        </a:rPr>
                        <a:t>)SEADSDKNATILELR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85885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GSDMA_V128L_V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ALET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en-US" sz="1200" u="none" strike="noStrike" dirty="0">
                          <a:effectLst/>
                        </a:rPr>
                        <a:t>QER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1834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KRT31_A82V_A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DN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r>
                        <a:rPr lang="en-US" sz="1200" u="none" strike="noStrike" dirty="0">
                          <a:effectLst/>
                        </a:rPr>
                        <a:t>ELENLIR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91345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KRT32_S222Y_S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ADLEAQVE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1200" u="none" strike="noStrike" dirty="0">
                          <a:effectLst/>
                        </a:rPr>
                        <a:t>LKEELMCLK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4431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KRT33A_A270V_A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QVVSSSEQLQSYQ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r>
                        <a:rPr lang="en-US" sz="1200" u="none" strike="noStrike" dirty="0">
                          <a:effectLst/>
                        </a:rPr>
                        <a:t>EIIELR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78568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KRT33B_V279L_V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en-US" sz="1200" u="none" strike="noStrike" dirty="0">
                          <a:effectLst/>
                        </a:rPr>
                        <a:t>NALEIELQAQHNLR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32156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KRT35_P443A_P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TNCS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</a:t>
                      </a:r>
                      <a:r>
                        <a:rPr lang="en-US" sz="1200" u="none" strike="noStrike" dirty="0">
                          <a:effectLst/>
                        </a:rPr>
                        <a:t>RPICVPCPGGR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6674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KT35_S36P_S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VSAMYSSS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1200" u="none" strike="noStrike" dirty="0">
                          <a:effectLst/>
                        </a:rPr>
                        <a:t>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21649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KRT81_S13R_S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AF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1200" u="none" strike="noStrike" dirty="0">
                          <a:effectLst/>
                        </a:rPr>
                        <a:t>CISACGPR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98756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KRT82_T458M_T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GAFLYEPCGVS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</a:t>
                      </a:r>
                      <a:r>
                        <a:rPr lang="en-US" sz="1200" u="none" strike="noStrike" dirty="0">
                          <a:effectLst/>
                        </a:rPr>
                        <a:t>PVLSTGVLR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0189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KRT83_G362S_G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LEAAVAQSEQQ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G</a:t>
                      </a:r>
                      <a:r>
                        <a:rPr lang="en-US" sz="1200" u="none" strike="noStrike" dirty="0">
                          <a:effectLst/>
                        </a:rPr>
                        <a:t>EAALSDAR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72163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KRT83_I279M_I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DLNMDC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</a:t>
                      </a:r>
                      <a:r>
                        <a:rPr lang="en-US" sz="1200" u="none" strike="noStrike" dirty="0">
                          <a:effectLst/>
                        </a:rPr>
                        <a:t>VAEIK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62267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KRTAP10-8_H26R_H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TYVIAASTMSVCSSDVG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</a:t>
                      </a:r>
                      <a:r>
                        <a:rPr lang="en-US" sz="1200" u="none" strike="noStrike" dirty="0">
                          <a:effectLst/>
                        </a:rPr>
                        <a:t>VSR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46120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TGM3_T13K_T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AALGVQSINWQ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</a:t>
                      </a:r>
                      <a:r>
                        <a:rPr lang="en-US" sz="1200" u="none" strike="noStrike" dirty="0">
                          <a:effectLst/>
                        </a:rPr>
                        <a:t>AFNR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37028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0706B9A-9168-4356-A83D-7D1D6A1FB58A}"/>
              </a:ext>
            </a:extLst>
          </p:cNvPr>
          <p:cNvSpPr txBox="1"/>
          <p:nvPr/>
        </p:nvSpPr>
        <p:spPr>
          <a:xfrm>
            <a:off x="895320" y="6159667"/>
            <a:ext cx="3009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variant sites were highlighted in red.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A237D4-2F0E-486F-9C9C-3437AB0CD90F}"/>
              </a:ext>
            </a:extLst>
          </p:cNvPr>
          <p:cNvSpPr/>
          <p:nvPr/>
        </p:nvSpPr>
        <p:spPr>
          <a:xfrm>
            <a:off x="3270978" y="1321965"/>
            <a:ext cx="1937288" cy="1416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F0621F-4680-400F-A002-3D4DA0ADABC9}"/>
              </a:ext>
            </a:extLst>
          </p:cNvPr>
          <p:cNvSpPr/>
          <p:nvPr/>
        </p:nvSpPr>
        <p:spPr>
          <a:xfrm>
            <a:off x="4026976" y="1321965"/>
            <a:ext cx="2645043" cy="1416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7A1C28-DCE2-4F11-9326-D52C9EC063FD}"/>
              </a:ext>
            </a:extLst>
          </p:cNvPr>
          <p:cNvSpPr txBox="1"/>
          <p:nvPr/>
        </p:nvSpPr>
        <p:spPr>
          <a:xfrm>
            <a:off x="1307451" y="1321965"/>
            <a:ext cx="1578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Hair Library</a:t>
            </a:r>
          </a:p>
          <a:p>
            <a:r>
              <a:rPr lang="en-US" dirty="0"/>
              <a:t>6,280 spectra</a:t>
            </a:r>
          </a:p>
          <a:p>
            <a:r>
              <a:rPr lang="en-US" dirty="0"/>
              <a:t>4,343 peptides</a:t>
            </a:r>
          </a:p>
          <a:p>
            <a:r>
              <a:rPr lang="en-US" dirty="0"/>
              <a:t>70% coverage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186A1-A67C-49F1-BD06-CA634189B75D}"/>
              </a:ext>
            </a:extLst>
          </p:cNvPr>
          <p:cNvSpPr txBox="1"/>
          <p:nvPr/>
        </p:nvSpPr>
        <p:spPr>
          <a:xfrm>
            <a:off x="6873100" y="1321965"/>
            <a:ext cx="18598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Main Library</a:t>
            </a:r>
          </a:p>
          <a:p>
            <a:r>
              <a:rPr lang="en-US" dirty="0"/>
              <a:t>1,127,970 spectra</a:t>
            </a:r>
          </a:p>
          <a:p>
            <a:r>
              <a:rPr lang="en-US" dirty="0"/>
              <a:t>320,824 peptides</a:t>
            </a:r>
          </a:p>
          <a:p>
            <a:r>
              <a:rPr lang="en-US" dirty="0"/>
              <a:t>(peptide.nist.gov)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E9361B-C62C-4D65-B7E8-524DDA236D03}"/>
              </a:ext>
            </a:extLst>
          </p:cNvPr>
          <p:cNvSpPr txBox="1"/>
          <p:nvPr/>
        </p:nvSpPr>
        <p:spPr>
          <a:xfrm>
            <a:off x="3354476" y="1845551"/>
            <a:ext cx="724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1,764</a:t>
            </a:r>
          </a:p>
          <a:p>
            <a:r>
              <a:rPr lang="en-US" dirty="0"/>
              <a:t>(</a:t>
            </a:r>
            <a:r>
              <a:rPr lang="en-US" b="1" dirty="0"/>
              <a:t>40%</a:t>
            </a:r>
            <a:r>
              <a:rPr lang="en-US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1D8C8-FB9F-4ADE-B292-703777C9B5E2}"/>
              </a:ext>
            </a:extLst>
          </p:cNvPr>
          <p:cNvSpPr txBox="1"/>
          <p:nvPr/>
        </p:nvSpPr>
        <p:spPr>
          <a:xfrm>
            <a:off x="4263776" y="184555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2,579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5AF726-7B19-4A56-AE06-22F102FBE3AE}"/>
              </a:ext>
            </a:extLst>
          </p:cNvPr>
          <p:cNvSpPr txBox="1"/>
          <p:nvPr/>
        </p:nvSpPr>
        <p:spPr>
          <a:xfrm>
            <a:off x="5409347" y="1845551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318,245</a:t>
            </a:r>
          </a:p>
        </p:txBody>
      </p:sp>
    </p:spTree>
    <p:extLst>
      <p:ext uri="{BB962C8B-B14F-4D97-AF65-F5344CB8AC3E}">
        <p14:creationId xmlns:p14="http://schemas.microsoft.com/office/powerpoint/2010/main" val="32967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DD391B-DA92-40AC-A506-452D9A538DB5}"/>
              </a:ext>
            </a:extLst>
          </p:cNvPr>
          <p:cNvSpPr txBox="1">
            <a:spLocks/>
          </p:cNvSpPr>
          <p:nvPr/>
        </p:nvSpPr>
        <p:spPr>
          <a:xfrm>
            <a:off x="1608596" y="80833"/>
            <a:ext cx="5926807" cy="682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Published GVPs and Their Non-variant Forms in ‘R1_LG’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F50BFA-AABB-4227-A792-4C7A964FC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39527"/>
              </p:ext>
            </p:extLst>
          </p:nvPr>
        </p:nvGraphicFramePr>
        <p:xfrm>
          <a:off x="712922" y="3143320"/>
          <a:ext cx="7729251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414">
                  <a:extLst>
                    <a:ext uri="{9D8B030D-6E8A-4147-A177-3AD203B41FA5}">
                      <a16:colId xmlns:a16="http://schemas.microsoft.com/office/drawing/2014/main" val="2741964929"/>
                    </a:ext>
                  </a:extLst>
                </a:gridCol>
                <a:gridCol w="545035">
                  <a:extLst>
                    <a:ext uri="{9D8B030D-6E8A-4147-A177-3AD203B41FA5}">
                      <a16:colId xmlns:a16="http://schemas.microsoft.com/office/drawing/2014/main" val="1615230103"/>
                    </a:ext>
                  </a:extLst>
                </a:gridCol>
                <a:gridCol w="484828">
                  <a:extLst>
                    <a:ext uri="{9D8B030D-6E8A-4147-A177-3AD203B41FA5}">
                      <a16:colId xmlns:a16="http://schemas.microsoft.com/office/drawing/2014/main" val="2874949238"/>
                    </a:ext>
                  </a:extLst>
                </a:gridCol>
                <a:gridCol w="522854">
                  <a:extLst>
                    <a:ext uri="{9D8B030D-6E8A-4147-A177-3AD203B41FA5}">
                      <a16:colId xmlns:a16="http://schemas.microsoft.com/office/drawing/2014/main" val="2198226439"/>
                    </a:ext>
                  </a:extLst>
                </a:gridCol>
                <a:gridCol w="456309">
                  <a:extLst>
                    <a:ext uri="{9D8B030D-6E8A-4147-A177-3AD203B41FA5}">
                      <a16:colId xmlns:a16="http://schemas.microsoft.com/office/drawing/2014/main" val="1964192067"/>
                    </a:ext>
                  </a:extLst>
                </a:gridCol>
                <a:gridCol w="507010">
                  <a:extLst>
                    <a:ext uri="{9D8B030D-6E8A-4147-A177-3AD203B41FA5}">
                      <a16:colId xmlns:a16="http://schemas.microsoft.com/office/drawing/2014/main" val="2603216101"/>
                    </a:ext>
                  </a:extLst>
                </a:gridCol>
                <a:gridCol w="507010">
                  <a:extLst>
                    <a:ext uri="{9D8B030D-6E8A-4147-A177-3AD203B41FA5}">
                      <a16:colId xmlns:a16="http://schemas.microsoft.com/office/drawing/2014/main" val="401368355"/>
                    </a:ext>
                  </a:extLst>
                </a:gridCol>
                <a:gridCol w="484828">
                  <a:extLst>
                    <a:ext uri="{9D8B030D-6E8A-4147-A177-3AD203B41FA5}">
                      <a16:colId xmlns:a16="http://schemas.microsoft.com/office/drawing/2014/main" val="2279339029"/>
                    </a:ext>
                  </a:extLst>
                </a:gridCol>
                <a:gridCol w="484828">
                  <a:extLst>
                    <a:ext uri="{9D8B030D-6E8A-4147-A177-3AD203B41FA5}">
                      <a16:colId xmlns:a16="http://schemas.microsoft.com/office/drawing/2014/main" val="3345832012"/>
                    </a:ext>
                  </a:extLst>
                </a:gridCol>
                <a:gridCol w="519685">
                  <a:extLst>
                    <a:ext uri="{9D8B030D-6E8A-4147-A177-3AD203B41FA5}">
                      <a16:colId xmlns:a16="http://schemas.microsoft.com/office/drawing/2014/main" val="1367066998"/>
                    </a:ext>
                  </a:extLst>
                </a:gridCol>
                <a:gridCol w="522854">
                  <a:extLst>
                    <a:ext uri="{9D8B030D-6E8A-4147-A177-3AD203B41FA5}">
                      <a16:colId xmlns:a16="http://schemas.microsoft.com/office/drawing/2014/main" val="646106963"/>
                    </a:ext>
                  </a:extLst>
                </a:gridCol>
                <a:gridCol w="532360">
                  <a:extLst>
                    <a:ext uri="{9D8B030D-6E8A-4147-A177-3AD203B41FA5}">
                      <a16:colId xmlns:a16="http://schemas.microsoft.com/office/drawing/2014/main" val="2383905429"/>
                    </a:ext>
                  </a:extLst>
                </a:gridCol>
                <a:gridCol w="608412">
                  <a:extLst>
                    <a:ext uri="{9D8B030D-6E8A-4147-A177-3AD203B41FA5}">
                      <a16:colId xmlns:a16="http://schemas.microsoft.com/office/drawing/2014/main" val="2563742624"/>
                    </a:ext>
                  </a:extLst>
                </a:gridCol>
                <a:gridCol w="608412">
                  <a:extLst>
                    <a:ext uri="{9D8B030D-6E8A-4147-A177-3AD203B41FA5}">
                      <a16:colId xmlns:a16="http://schemas.microsoft.com/office/drawing/2014/main" val="655937539"/>
                    </a:ext>
                  </a:extLst>
                </a:gridCol>
                <a:gridCol w="608412">
                  <a:extLst>
                    <a:ext uri="{9D8B030D-6E8A-4147-A177-3AD203B41FA5}">
                      <a16:colId xmlns:a16="http://schemas.microsoft.com/office/drawing/2014/main" val="1572557944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1hai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5cm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DSP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GSDMA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KRT33A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KRT33B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KRT81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KRT82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KRT83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KRT83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KRTAP10-8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TGM3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797947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R1738Q_R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V128L_V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A82V_A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S222Y_S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A270V_A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V279L_V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P443A_P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S36P_S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S13R_S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T458M_T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G362S_G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I279M_I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H26R_H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T13K_T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49966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11.256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11.738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5.682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10.928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11.625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10.048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56136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8.467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11.522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11.564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12.085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8.091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11.791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10.268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77488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8.194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11.646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12.186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7.801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11.379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11.903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10.508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49703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11.829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8.219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11.925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12.408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8.136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11.468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10.765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3210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11.557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12.027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7.887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11.352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11.951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10.432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00131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11.654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11.715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12.172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9.152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11.878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12.432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10.924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50480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9.167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12.321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8.793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11.923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10.428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26105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11.667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11.831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12.191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11.655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10.342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462236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11.107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7.892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11.364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11.767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7.963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11.065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11.446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9.959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72715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11.263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10.968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11.356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11.033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9.315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028766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EAF373-F82C-417A-8075-CD4906347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913406"/>
              </p:ext>
            </p:extLst>
          </p:nvPr>
        </p:nvGraphicFramePr>
        <p:xfrm>
          <a:off x="712922" y="763143"/>
          <a:ext cx="7729252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415">
                  <a:extLst>
                    <a:ext uri="{9D8B030D-6E8A-4147-A177-3AD203B41FA5}">
                      <a16:colId xmlns:a16="http://schemas.microsoft.com/office/drawing/2014/main" val="1019025337"/>
                    </a:ext>
                  </a:extLst>
                </a:gridCol>
                <a:gridCol w="545035">
                  <a:extLst>
                    <a:ext uri="{9D8B030D-6E8A-4147-A177-3AD203B41FA5}">
                      <a16:colId xmlns:a16="http://schemas.microsoft.com/office/drawing/2014/main" val="1836367037"/>
                    </a:ext>
                  </a:extLst>
                </a:gridCol>
                <a:gridCol w="484828">
                  <a:extLst>
                    <a:ext uri="{9D8B030D-6E8A-4147-A177-3AD203B41FA5}">
                      <a16:colId xmlns:a16="http://schemas.microsoft.com/office/drawing/2014/main" val="1804139880"/>
                    </a:ext>
                  </a:extLst>
                </a:gridCol>
                <a:gridCol w="522854">
                  <a:extLst>
                    <a:ext uri="{9D8B030D-6E8A-4147-A177-3AD203B41FA5}">
                      <a16:colId xmlns:a16="http://schemas.microsoft.com/office/drawing/2014/main" val="4203013118"/>
                    </a:ext>
                  </a:extLst>
                </a:gridCol>
                <a:gridCol w="456309">
                  <a:extLst>
                    <a:ext uri="{9D8B030D-6E8A-4147-A177-3AD203B41FA5}">
                      <a16:colId xmlns:a16="http://schemas.microsoft.com/office/drawing/2014/main" val="3793037418"/>
                    </a:ext>
                  </a:extLst>
                </a:gridCol>
                <a:gridCol w="507010">
                  <a:extLst>
                    <a:ext uri="{9D8B030D-6E8A-4147-A177-3AD203B41FA5}">
                      <a16:colId xmlns:a16="http://schemas.microsoft.com/office/drawing/2014/main" val="874569615"/>
                    </a:ext>
                  </a:extLst>
                </a:gridCol>
                <a:gridCol w="507010">
                  <a:extLst>
                    <a:ext uri="{9D8B030D-6E8A-4147-A177-3AD203B41FA5}">
                      <a16:colId xmlns:a16="http://schemas.microsoft.com/office/drawing/2014/main" val="1203076842"/>
                    </a:ext>
                  </a:extLst>
                </a:gridCol>
                <a:gridCol w="484828">
                  <a:extLst>
                    <a:ext uri="{9D8B030D-6E8A-4147-A177-3AD203B41FA5}">
                      <a16:colId xmlns:a16="http://schemas.microsoft.com/office/drawing/2014/main" val="993469670"/>
                    </a:ext>
                  </a:extLst>
                </a:gridCol>
                <a:gridCol w="484828">
                  <a:extLst>
                    <a:ext uri="{9D8B030D-6E8A-4147-A177-3AD203B41FA5}">
                      <a16:colId xmlns:a16="http://schemas.microsoft.com/office/drawing/2014/main" val="2023558351"/>
                    </a:ext>
                  </a:extLst>
                </a:gridCol>
                <a:gridCol w="519685">
                  <a:extLst>
                    <a:ext uri="{9D8B030D-6E8A-4147-A177-3AD203B41FA5}">
                      <a16:colId xmlns:a16="http://schemas.microsoft.com/office/drawing/2014/main" val="2237141832"/>
                    </a:ext>
                  </a:extLst>
                </a:gridCol>
                <a:gridCol w="522854">
                  <a:extLst>
                    <a:ext uri="{9D8B030D-6E8A-4147-A177-3AD203B41FA5}">
                      <a16:colId xmlns:a16="http://schemas.microsoft.com/office/drawing/2014/main" val="4131829168"/>
                    </a:ext>
                  </a:extLst>
                </a:gridCol>
                <a:gridCol w="532360">
                  <a:extLst>
                    <a:ext uri="{9D8B030D-6E8A-4147-A177-3AD203B41FA5}">
                      <a16:colId xmlns:a16="http://schemas.microsoft.com/office/drawing/2014/main" val="1011487"/>
                    </a:ext>
                  </a:extLst>
                </a:gridCol>
                <a:gridCol w="608412">
                  <a:extLst>
                    <a:ext uri="{9D8B030D-6E8A-4147-A177-3AD203B41FA5}">
                      <a16:colId xmlns:a16="http://schemas.microsoft.com/office/drawing/2014/main" val="1763848203"/>
                    </a:ext>
                  </a:extLst>
                </a:gridCol>
                <a:gridCol w="608412">
                  <a:extLst>
                    <a:ext uri="{9D8B030D-6E8A-4147-A177-3AD203B41FA5}">
                      <a16:colId xmlns:a16="http://schemas.microsoft.com/office/drawing/2014/main" val="1190911661"/>
                    </a:ext>
                  </a:extLst>
                </a:gridCol>
                <a:gridCol w="608412">
                  <a:extLst>
                    <a:ext uri="{9D8B030D-6E8A-4147-A177-3AD203B41FA5}">
                      <a16:colId xmlns:a16="http://schemas.microsoft.com/office/drawing/2014/main" val="945820382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1hair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5cm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DSP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GSDMA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KRT33A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KRT33B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KRT35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KRT81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KRT82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KRT83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KRT83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KRTAP10-8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TGM3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885002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R1738Q_Q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V128L_L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A82V_V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S222Y_Y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A270V_V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V279L_L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P443A_A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S36P_P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S13R_R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T458M_M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G362S_S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I279M_M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H26R_R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T13K_K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12797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8.452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10.847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9.625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7.349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9.715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8.22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88494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8.571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11.154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10.109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8.913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9.353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9.966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40995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10.265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9.584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10.196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23451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10.475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9.431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9.835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7.812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10.506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8.415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79045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11.169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10.105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8.903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9.607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7.809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10.142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8.729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00223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10.089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9.653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8.903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9.429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20752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11.004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9.247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9.291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10.294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9.605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3998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11.292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10.497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8.916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9.412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9.117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9.115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94706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10.761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10.085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8.776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9.127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9.601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8.364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9.248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85133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10.949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9.606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8.748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9.725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7.963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8.916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8.815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9.085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536712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E772DB8-BA4D-4E0D-AD5B-52B27328D2CF}"/>
              </a:ext>
            </a:extLst>
          </p:cNvPr>
          <p:cNvSpPr/>
          <p:nvPr/>
        </p:nvSpPr>
        <p:spPr>
          <a:xfrm>
            <a:off x="3066030" y="770893"/>
            <a:ext cx="501809" cy="465842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F52AE0-A2EC-421E-BEA4-B6D16BDDC837}"/>
              </a:ext>
            </a:extLst>
          </p:cNvPr>
          <p:cNvSpPr/>
          <p:nvPr/>
        </p:nvSpPr>
        <p:spPr>
          <a:xfrm>
            <a:off x="6674552" y="770893"/>
            <a:ext cx="501809" cy="465842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026C2-C650-4B22-A7E3-6F0093242051}"/>
              </a:ext>
            </a:extLst>
          </p:cNvPr>
          <p:cNvSpPr txBox="1"/>
          <p:nvPr/>
        </p:nvSpPr>
        <p:spPr>
          <a:xfrm>
            <a:off x="1278831" y="5657388"/>
            <a:ext cx="1583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I example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F62DA-249E-40E8-A3C2-32D5EDDC7661}"/>
              </a:ext>
            </a:extLst>
          </p:cNvPr>
          <p:cNvSpPr txBox="1"/>
          <p:nvPr/>
        </p:nvSpPr>
        <p:spPr>
          <a:xfrm>
            <a:off x="4758380" y="5657388"/>
            <a:ext cx="1641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II example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2E9142-CEA9-479B-B211-162235047146}"/>
              </a:ext>
            </a:extLst>
          </p:cNvPr>
          <p:cNvSpPr txBox="1"/>
          <p:nvPr/>
        </p:nvSpPr>
        <p:spPr>
          <a:xfrm rot="16200000">
            <a:off x="62786" y="1721476"/>
            <a:ext cx="6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GVPs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6C30A-3E0F-4969-9E14-DD0FC459E538}"/>
              </a:ext>
            </a:extLst>
          </p:cNvPr>
          <p:cNvSpPr txBox="1"/>
          <p:nvPr/>
        </p:nvSpPr>
        <p:spPr>
          <a:xfrm rot="16200000">
            <a:off x="-306577" y="4183125"/>
            <a:ext cx="1418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Non-variants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2A9713-67BE-4EAE-9D27-5BA5B4627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70" y="5421956"/>
            <a:ext cx="1979873" cy="1054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C02873-C906-4D92-9083-4315610F5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183" y="5437071"/>
            <a:ext cx="2066617" cy="10392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04A94F-213D-42D5-A38A-FE98DD4A334B}"/>
              </a:ext>
            </a:extLst>
          </p:cNvPr>
          <p:cNvSpPr/>
          <p:nvPr/>
        </p:nvSpPr>
        <p:spPr>
          <a:xfrm>
            <a:off x="1059679" y="1152129"/>
            <a:ext cx="501809" cy="35892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BF1D86-5902-44E6-8B8A-98B93CEEA37D}"/>
              </a:ext>
            </a:extLst>
          </p:cNvPr>
          <p:cNvSpPr/>
          <p:nvPr/>
        </p:nvSpPr>
        <p:spPr>
          <a:xfrm>
            <a:off x="1059678" y="3721430"/>
            <a:ext cx="501809" cy="35892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273ACE-502A-4870-87AB-E96305ABD163}"/>
              </a:ext>
            </a:extLst>
          </p:cNvPr>
          <p:cNvSpPr/>
          <p:nvPr/>
        </p:nvSpPr>
        <p:spPr>
          <a:xfrm>
            <a:off x="7284915" y="1152129"/>
            <a:ext cx="1089964" cy="189701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4BE24D-16F7-4458-BD6E-AF7D5B2D748B}"/>
              </a:ext>
            </a:extLst>
          </p:cNvPr>
          <p:cNvSpPr/>
          <p:nvPr/>
        </p:nvSpPr>
        <p:spPr>
          <a:xfrm>
            <a:off x="2606467" y="2280099"/>
            <a:ext cx="442471" cy="1966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2F336D-216A-47DF-9998-2CCA5C3564E1}"/>
              </a:ext>
            </a:extLst>
          </p:cNvPr>
          <p:cNvSpPr/>
          <p:nvPr/>
        </p:nvSpPr>
        <p:spPr>
          <a:xfrm>
            <a:off x="2623559" y="4665665"/>
            <a:ext cx="442471" cy="1966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E172E5-E1C9-4DE8-9A49-EE032D9E9E94}"/>
              </a:ext>
            </a:extLst>
          </p:cNvPr>
          <p:cNvSpPr txBox="1"/>
          <p:nvPr/>
        </p:nvSpPr>
        <p:spPr>
          <a:xfrm>
            <a:off x="81028" y="431730"/>
            <a:ext cx="153830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G</a:t>
            </a:r>
            <a:r>
              <a:rPr lang="en-US" sz="1200" dirty="0">
                <a:solidFill>
                  <a:srgbClr val="FF0000"/>
                </a:solidFill>
              </a:rPr>
              <a:t>Q</a:t>
            </a:r>
            <a:r>
              <a:rPr lang="en-US" sz="1200" dirty="0"/>
              <a:t>SEADSDKNATILELR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42814D-CA4C-4ED4-AADF-F581AF0AF6BE}"/>
              </a:ext>
            </a:extLst>
          </p:cNvPr>
          <p:cNvSpPr txBox="1"/>
          <p:nvPr/>
        </p:nvSpPr>
        <p:spPr>
          <a:xfrm>
            <a:off x="81028" y="5474411"/>
            <a:ext cx="151265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>
                <a:solidFill>
                  <a:srgbClr val="FF0000"/>
                </a:solidFill>
              </a:rPr>
              <a:t>R</a:t>
            </a:r>
            <a:r>
              <a:rPr lang="en-US" sz="1200" dirty="0"/>
              <a:t>)SEADSDKNATILELR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9E4B81-6A2F-4105-9BB6-7879D6BF3DE5}"/>
              </a:ext>
            </a:extLst>
          </p:cNvPr>
          <p:cNvSpPr txBox="1"/>
          <p:nvPr/>
        </p:nvSpPr>
        <p:spPr>
          <a:xfrm>
            <a:off x="7428491" y="258076"/>
            <a:ext cx="16523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TYVIAASTMSVCSSDVG</a:t>
            </a:r>
            <a:r>
              <a:rPr lang="en-US" sz="1200" dirty="0">
                <a:solidFill>
                  <a:srgbClr val="FF0000"/>
                </a:solidFill>
              </a:rPr>
              <a:t>R</a:t>
            </a:r>
          </a:p>
          <a:p>
            <a:r>
              <a:rPr lang="en-US" sz="1200" dirty="0"/>
              <a:t>AALGVQSINWQ</a:t>
            </a:r>
            <a:r>
              <a:rPr lang="en-US" sz="12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0A9154-3E63-4412-8EA0-3C2D10D4D11D}"/>
              </a:ext>
            </a:extLst>
          </p:cNvPr>
          <p:cNvSpPr txBox="1"/>
          <p:nvPr/>
        </p:nvSpPr>
        <p:spPr>
          <a:xfrm>
            <a:off x="7258134" y="3618689"/>
            <a:ext cx="190475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TYVIAASTMSVCSSDVG</a:t>
            </a:r>
            <a:r>
              <a:rPr lang="en-US" sz="1200" dirty="0">
                <a:solidFill>
                  <a:srgbClr val="FF0000"/>
                </a:solidFill>
              </a:rPr>
              <a:t>H</a:t>
            </a:r>
            <a:r>
              <a:rPr lang="en-US" sz="1200" dirty="0"/>
              <a:t>VSR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/>
              <a:t>AALGVQSINWQ</a:t>
            </a:r>
            <a:r>
              <a:rPr lang="en-US" sz="1200" dirty="0">
                <a:solidFill>
                  <a:srgbClr val="FF0000"/>
                </a:solidFill>
              </a:rPr>
              <a:t>T</a:t>
            </a:r>
            <a:r>
              <a:rPr lang="en-US" sz="1200" dirty="0"/>
              <a:t>AFNR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2BB7AD-E079-4A5A-9FF9-E029E12634BE}"/>
              </a:ext>
            </a:extLst>
          </p:cNvPr>
          <p:cNvSpPr txBox="1"/>
          <p:nvPr/>
        </p:nvSpPr>
        <p:spPr>
          <a:xfrm>
            <a:off x="991957" y="2276986"/>
            <a:ext cx="107869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ADLEAQVE</a:t>
            </a:r>
            <a:r>
              <a:rPr lang="en-US" sz="1200" dirty="0">
                <a:solidFill>
                  <a:srgbClr val="FF0000"/>
                </a:solidFill>
              </a:rPr>
              <a:t>Y</a:t>
            </a:r>
            <a:r>
              <a:rPr lang="en-US" sz="1200" dirty="0"/>
              <a:t>LK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9F3BBF-F7FD-44E0-8103-0360985C6536}"/>
              </a:ext>
            </a:extLst>
          </p:cNvPr>
          <p:cNvSpPr txBox="1"/>
          <p:nvPr/>
        </p:nvSpPr>
        <p:spPr>
          <a:xfrm>
            <a:off x="477069" y="4666860"/>
            <a:ext cx="164468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ADLEAQVE</a:t>
            </a:r>
            <a:r>
              <a:rPr lang="en-US" sz="1200" dirty="0">
                <a:solidFill>
                  <a:srgbClr val="FF0000"/>
                </a:solidFill>
              </a:rPr>
              <a:t>S</a:t>
            </a:r>
            <a:r>
              <a:rPr lang="en-US" sz="1200" dirty="0"/>
              <a:t>LKEELMCLK</a:t>
            </a:r>
          </a:p>
        </p:txBody>
      </p:sp>
    </p:spTree>
    <p:extLst>
      <p:ext uri="{BB962C8B-B14F-4D97-AF65-F5344CB8AC3E}">
        <p14:creationId xmlns:p14="http://schemas.microsoft.com/office/powerpoint/2010/main" val="21749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867E034-EA5D-4BDE-889D-6EED69991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256723"/>
              </p:ext>
            </p:extLst>
          </p:nvPr>
        </p:nvGraphicFramePr>
        <p:xfrm>
          <a:off x="265706" y="1125349"/>
          <a:ext cx="8876430" cy="4901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1889">
                  <a:extLst>
                    <a:ext uri="{9D8B030D-6E8A-4147-A177-3AD203B41FA5}">
                      <a16:colId xmlns:a16="http://schemas.microsoft.com/office/drawing/2014/main" val="519428562"/>
                    </a:ext>
                  </a:extLst>
                </a:gridCol>
                <a:gridCol w="656906">
                  <a:extLst>
                    <a:ext uri="{9D8B030D-6E8A-4147-A177-3AD203B41FA5}">
                      <a16:colId xmlns:a16="http://schemas.microsoft.com/office/drawing/2014/main" val="602200574"/>
                    </a:ext>
                  </a:extLst>
                </a:gridCol>
                <a:gridCol w="568007">
                  <a:extLst>
                    <a:ext uri="{9D8B030D-6E8A-4147-A177-3AD203B41FA5}">
                      <a16:colId xmlns:a16="http://schemas.microsoft.com/office/drawing/2014/main" val="1661470665"/>
                    </a:ext>
                  </a:extLst>
                </a:gridCol>
                <a:gridCol w="541004">
                  <a:extLst>
                    <a:ext uri="{9D8B030D-6E8A-4147-A177-3AD203B41FA5}">
                      <a16:colId xmlns:a16="http://schemas.microsoft.com/office/drawing/2014/main" val="3666816563"/>
                    </a:ext>
                  </a:extLst>
                </a:gridCol>
                <a:gridCol w="572307">
                  <a:extLst>
                    <a:ext uri="{9D8B030D-6E8A-4147-A177-3AD203B41FA5}">
                      <a16:colId xmlns:a16="http://schemas.microsoft.com/office/drawing/2014/main" val="1511071226"/>
                    </a:ext>
                  </a:extLst>
                </a:gridCol>
                <a:gridCol w="572307">
                  <a:extLst>
                    <a:ext uri="{9D8B030D-6E8A-4147-A177-3AD203B41FA5}">
                      <a16:colId xmlns:a16="http://schemas.microsoft.com/office/drawing/2014/main" val="3267939932"/>
                    </a:ext>
                  </a:extLst>
                </a:gridCol>
                <a:gridCol w="568227">
                  <a:extLst>
                    <a:ext uri="{9D8B030D-6E8A-4147-A177-3AD203B41FA5}">
                      <a16:colId xmlns:a16="http://schemas.microsoft.com/office/drawing/2014/main" val="2681422277"/>
                    </a:ext>
                  </a:extLst>
                </a:gridCol>
                <a:gridCol w="568227">
                  <a:extLst>
                    <a:ext uri="{9D8B030D-6E8A-4147-A177-3AD203B41FA5}">
                      <a16:colId xmlns:a16="http://schemas.microsoft.com/office/drawing/2014/main" val="2996024206"/>
                    </a:ext>
                  </a:extLst>
                </a:gridCol>
                <a:gridCol w="496091">
                  <a:extLst>
                    <a:ext uri="{9D8B030D-6E8A-4147-A177-3AD203B41FA5}">
                      <a16:colId xmlns:a16="http://schemas.microsoft.com/office/drawing/2014/main" val="4109467241"/>
                    </a:ext>
                  </a:extLst>
                </a:gridCol>
                <a:gridCol w="470070">
                  <a:extLst>
                    <a:ext uri="{9D8B030D-6E8A-4147-A177-3AD203B41FA5}">
                      <a16:colId xmlns:a16="http://schemas.microsoft.com/office/drawing/2014/main" val="3003274577"/>
                    </a:ext>
                  </a:extLst>
                </a:gridCol>
                <a:gridCol w="580445">
                  <a:extLst>
                    <a:ext uri="{9D8B030D-6E8A-4147-A177-3AD203B41FA5}">
                      <a16:colId xmlns:a16="http://schemas.microsoft.com/office/drawing/2014/main" val="1910084855"/>
                    </a:ext>
                  </a:extLst>
                </a:gridCol>
                <a:gridCol w="540689">
                  <a:extLst>
                    <a:ext uri="{9D8B030D-6E8A-4147-A177-3AD203B41FA5}">
                      <a16:colId xmlns:a16="http://schemas.microsoft.com/office/drawing/2014/main" val="2467488704"/>
                    </a:ext>
                  </a:extLst>
                </a:gridCol>
                <a:gridCol w="596348">
                  <a:extLst>
                    <a:ext uri="{9D8B030D-6E8A-4147-A177-3AD203B41FA5}">
                      <a16:colId xmlns:a16="http://schemas.microsoft.com/office/drawing/2014/main" val="1767804065"/>
                    </a:ext>
                  </a:extLst>
                </a:gridCol>
                <a:gridCol w="508883">
                  <a:extLst>
                    <a:ext uri="{9D8B030D-6E8A-4147-A177-3AD203B41FA5}">
                      <a16:colId xmlns:a16="http://schemas.microsoft.com/office/drawing/2014/main" val="2555694858"/>
                    </a:ext>
                  </a:extLst>
                </a:gridCol>
                <a:gridCol w="485030">
                  <a:extLst>
                    <a:ext uri="{9D8B030D-6E8A-4147-A177-3AD203B41FA5}">
                      <a16:colId xmlns:a16="http://schemas.microsoft.com/office/drawing/2014/main" val="2267688885"/>
                    </a:ext>
                  </a:extLst>
                </a:gridCol>
              </a:tblGrid>
              <a:tr h="38579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</a:rPr>
                        <a:t>Asian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</a:rPr>
                        <a:t>1hair_5cm</a:t>
                      </a:r>
                      <a:endParaRPr lang="en-US" sz="1400" cap="none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DSP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GSDMA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KRT31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KRT32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KRT33A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KRT33B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KRT35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KRT35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KRT81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KRT82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KRT83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KRT83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KRTAP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10-8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cap="all" dirty="0">
                          <a:effectLst/>
                        </a:rPr>
                        <a:t>TGM3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344865091"/>
                  </a:ext>
                </a:extLst>
              </a:tr>
              <a:tr h="4339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R1738Q_Q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V128L_L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A82V_V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S222Y_Y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A270V_V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V279L_L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P443A_A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S36P_P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S13R_R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T458M_M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G362S_S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I279M_M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H26R_R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T13K_K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2157056795"/>
                  </a:ext>
                </a:extLst>
              </a:tr>
              <a:tr h="2622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</a:rPr>
                        <a:t>R1_LG</a:t>
                      </a:r>
                      <a:endParaRPr lang="en-US" sz="1400" cap="none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1584126971"/>
                  </a:ext>
                </a:extLst>
              </a:tr>
              <a:tr h="2534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</a:rPr>
                        <a:t>R2_LG</a:t>
                      </a:r>
                      <a:endParaRPr lang="en-US" sz="1400" cap="none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172219231"/>
                  </a:ext>
                </a:extLst>
              </a:tr>
              <a:tr h="2534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</a:rPr>
                        <a:t>R3_LG</a:t>
                      </a:r>
                      <a:endParaRPr lang="en-US" sz="1400" cap="none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3479075013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</a:rPr>
                        <a:t>R1_LG_Comb</a:t>
                      </a:r>
                      <a:endParaRPr lang="en-US" sz="1400" cap="none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2280175979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R2_LG_Comb</a:t>
                      </a: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567006039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R3_LG_Comb</a:t>
                      </a: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3413698370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</a:rPr>
                        <a:t>R1_SG_Comb</a:t>
                      </a:r>
                      <a:endParaRPr lang="en-US" sz="1400" cap="none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2115011606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R2_SG_Comb</a:t>
                      </a: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3046760090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R3_SG_Comb</a:t>
                      </a: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4050497523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R1_LG</a:t>
                      </a: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2256376755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R2_LG</a:t>
                      </a: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889420780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R3_LG</a:t>
                      </a: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3992996414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R1</a:t>
                      </a: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1609566600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R2</a:t>
                      </a: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3155242066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R3</a:t>
                      </a: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2" marR="657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22" marR="65722" marT="0" marB="0" anchor="ctr"/>
                </a:tc>
                <a:extLst>
                  <a:ext uri="{0D108BD9-81ED-4DB2-BD59-A6C34878D82A}">
                    <a16:rowId xmlns:a16="http://schemas.microsoft.com/office/drawing/2014/main" val="318819270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8A3583B8-8EAB-443F-B325-C0FF74924799}"/>
              </a:ext>
            </a:extLst>
          </p:cNvPr>
          <p:cNvSpPr txBox="1">
            <a:spLocks/>
          </p:cNvSpPr>
          <p:nvPr/>
        </p:nvSpPr>
        <p:spPr>
          <a:xfrm>
            <a:off x="0" y="286408"/>
            <a:ext cx="9144000" cy="5714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Published GVPs in Three Methods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17C95-9818-4E2F-B704-902836D9F5E6}"/>
              </a:ext>
            </a:extLst>
          </p:cNvPr>
          <p:cNvSpPr txBox="1"/>
          <p:nvPr/>
        </p:nvSpPr>
        <p:spPr>
          <a:xfrm>
            <a:off x="321367" y="6026953"/>
            <a:ext cx="877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R1, R2, and R3: Three experimental repeats; LG=Long-Gel; SG=Short-Gel; Comb: fraction combined for LC-MS/MS.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E6B6D0-E27F-41A6-AADE-0A4E376F7B11}"/>
              </a:ext>
            </a:extLst>
          </p:cNvPr>
          <p:cNvSpPr/>
          <p:nvPr/>
        </p:nvSpPr>
        <p:spPr>
          <a:xfrm>
            <a:off x="281613" y="1960051"/>
            <a:ext cx="8776925" cy="78680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470863-DDD2-4B5D-BE9F-BA77FC2B09D3}"/>
              </a:ext>
            </a:extLst>
          </p:cNvPr>
          <p:cNvSpPr/>
          <p:nvPr/>
        </p:nvSpPr>
        <p:spPr>
          <a:xfrm>
            <a:off x="281612" y="4381507"/>
            <a:ext cx="8776925" cy="7979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AADAEC-9C3C-41CB-9FF5-C0B0D97848FF}"/>
              </a:ext>
            </a:extLst>
          </p:cNvPr>
          <p:cNvSpPr/>
          <p:nvPr/>
        </p:nvSpPr>
        <p:spPr>
          <a:xfrm>
            <a:off x="281612" y="5223972"/>
            <a:ext cx="8776925" cy="7868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55022C-7BA6-47D6-AE88-BA4A418DB085}"/>
              </a:ext>
            </a:extLst>
          </p:cNvPr>
          <p:cNvSpPr txBox="1"/>
          <p:nvPr/>
        </p:nvSpPr>
        <p:spPr>
          <a:xfrm rot="16200000">
            <a:off x="-750052" y="5507237"/>
            <a:ext cx="1763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‘Cleavable Surfactant’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B5DCA5-0436-4954-B0A8-A86A393D593E}"/>
              </a:ext>
            </a:extLst>
          </p:cNvPr>
          <p:cNvSpPr txBox="1"/>
          <p:nvPr/>
        </p:nvSpPr>
        <p:spPr>
          <a:xfrm rot="16200000">
            <a:off x="-401463" y="4268732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‘</a:t>
            </a:r>
            <a:r>
              <a:rPr lang="en-US" sz="1400" dirty="0" err="1"/>
              <a:t>NaOH+SDS</a:t>
            </a:r>
            <a:r>
              <a:rPr lang="en-US" sz="1400" dirty="0"/>
              <a:t>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5310DE-2FCC-4E34-B25C-3A5C92E6582B}"/>
              </a:ext>
            </a:extLst>
          </p:cNvPr>
          <p:cNvSpPr txBox="1"/>
          <p:nvPr/>
        </p:nvSpPr>
        <p:spPr>
          <a:xfrm rot="16200000">
            <a:off x="-614366" y="2924636"/>
            <a:ext cx="1488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‘Direct Extraction’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382BDA-9EB3-4217-947C-35D479A09DF0}"/>
              </a:ext>
            </a:extLst>
          </p:cNvPr>
          <p:cNvSpPr/>
          <p:nvPr/>
        </p:nvSpPr>
        <p:spPr>
          <a:xfrm>
            <a:off x="281612" y="2744165"/>
            <a:ext cx="8776925" cy="78680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4D0AB6-D525-48D4-A547-0FD6F91838CE}"/>
              </a:ext>
            </a:extLst>
          </p:cNvPr>
          <p:cNvSpPr/>
          <p:nvPr/>
        </p:nvSpPr>
        <p:spPr>
          <a:xfrm>
            <a:off x="281611" y="3536156"/>
            <a:ext cx="8776925" cy="78680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05B3100-2BCC-44AE-8C5C-00F4F976EAE2}"/>
              </a:ext>
            </a:extLst>
          </p:cNvPr>
          <p:cNvSpPr txBox="1">
            <a:spLocks/>
          </p:cNvSpPr>
          <p:nvPr/>
        </p:nvSpPr>
        <p:spPr>
          <a:xfrm>
            <a:off x="537040" y="147364"/>
            <a:ext cx="8069919" cy="7051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Sensitivity Across Three Methods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8595F7-61F2-4ECE-A19A-822DB0BEE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" y="3824819"/>
            <a:ext cx="4582822" cy="2560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EAD1E3-8B2A-479A-8351-877003BBA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9" y="1198083"/>
            <a:ext cx="4582822" cy="2560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752E34-13A7-4373-859C-0F4922342889}"/>
              </a:ext>
            </a:extLst>
          </p:cNvPr>
          <p:cNvSpPr txBox="1"/>
          <p:nvPr/>
        </p:nvSpPr>
        <p:spPr>
          <a:xfrm>
            <a:off x="1591061" y="1013417"/>
            <a:ext cx="13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Peptide 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7EDB8-1CB2-4970-8127-B99A7E9871D3}"/>
              </a:ext>
            </a:extLst>
          </p:cNvPr>
          <p:cNvSpPr txBox="1"/>
          <p:nvPr/>
        </p:nvSpPr>
        <p:spPr>
          <a:xfrm>
            <a:off x="1591061" y="3754729"/>
            <a:ext cx="104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GVP 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0BE512-69A9-461E-AAE8-5DB47986D287}"/>
              </a:ext>
            </a:extLst>
          </p:cNvPr>
          <p:cNvSpPr txBox="1"/>
          <p:nvPr/>
        </p:nvSpPr>
        <p:spPr>
          <a:xfrm>
            <a:off x="4477823" y="4978041"/>
            <a:ext cx="74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DE45C0-C273-42CA-A184-9C68F05FFEC3}"/>
              </a:ext>
            </a:extLst>
          </p:cNvPr>
          <p:cNvSpPr txBox="1"/>
          <p:nvPr/>
        </p:nvSpPr>
        <p:spPr>
          <a:xfrm>
            <a:off x="4477823" y="539014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NaOH+SDS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BF8CDD-0DFB-4A87-BC41-F48EE78680E9}"/>
              </a:ext>
            </a:extLst>
          </p:cNvPr>
          <p:cNvSpPr txBox="1"/>
          <p:nvPr/>
        </p:nvSpPr>
        <p:spPr>
          <a:xfrm>
            <a:off x="5279284" y="5807829"/>
            <a:ext cx="352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0.6 cm and 5 cm-long hair samples from a Asian donor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28388C-CE08-401C-9FB4-7E59A565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6" t="43282" r="30000" b="16638"/>
          <a:stretch/>
        </p:blipFill>
        <p:spPr>
          <a:xfrm>
            <a:off x="5827420" y="3754729"/>
            <a:ext cx="2242158" cy="20615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F0C8BA-7C6A-40B3-965A-B830234B1A9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348717" y="1198083"/>
            <a:ext cx="4581144" cy="25603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2E96D2-9795-47BC-8642-D2C5A264003F}"/>
              </a:ext>
            </a:extLst>
          </p:cNvPr>
          <p:cNvSpPr txBox="1"/>
          <p:nvPr/>
        </p:nvSpPr>
        <p:spPr>
          <a:xfrm>
            <a:off x="5245454" y="1013417"/>
            <a:ext cx="100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Peptides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115B04-6709-4B6A-A063-A38E9768459C}"/>
              </a:ext>
            </a:extLst>
          </p:cNvPr>
          <p:cNvCxnSpPr/>
          <p:nvPr/>
        </p:nvCxnSpPr>
        <p:spPr>
          <a:xfrm>
            <a:off x="7447415" y="4068048"/>
            <a:ext cx="3508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B797ECE-1871-4C09-B9FF-9A3310D96797}"/>
              </a:ext>
            </a:extLst>
          </p:cNvPr>
          <p:cNvSpPr txBox="1"/>
          <p:nvPr/>
        </p:nvSpPr>
        <p:spPr>
          <a:xfrm>
            <a:off x="7304495" y="406524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3853975638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52114</TotalTime>
  <Words>1154</Words>
  <Application>Microsoft Office PowerPoint</Application>
  <PresentationFormat>On-screen Show (4:3)</PresentationFormat>
  <Paragraphs>606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</vt:lpstr>
      <vt:lpstr>Calibri</vt:lpstr>
      <vt:lpstr>Courier New</vt:lpstr>
      <vt:lpstr>Times New Roman</vt:lpstr>
      <vt:lpstr>Wingdings</vt:lpstr>
      <vt:lpstr>3_Office Theme</vt:lpstr>
      <vt:lpstr>PowerPoint Presentation</vt:lpstr>
      <vt:lpstr>Peptide.NIST.gov</vt:lpstr>
      <vt:lpstr>NIST MS Pepsearch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Peptide Spectral Libraries</dc:title>
  <dc:creator>Steve Stein</dc:creator>
  <cp:lastModifiedBy>Steve Stein</cp:lastModifiedBy>
  <cp:revision>217</cp:revision>
  <dcterms:created xsi:type="dcterms:W3CDTF">2017-04-26T20:21:39Z</dcterms:created>
  <dcterms:modified xsi:type="dcterms:W3CDTF">2019-05-30T16:25:28Z</dcterms:modified>
</cp:coreProperties>
</file>